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2"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F40CB6-F57A-49CA-BB2D-C165E9CB50A5}" type="datetimeFigureOut">
              <a:rPr lang="en-US" smtClean="0"/>
              <a:pPr/>
              <a:t>4/4/2020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28F043-BBCE-4B19-B017-A9D387AF9E9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AE31AAB-9AA1-4D1E-ABE0-908ADCCB02BC}" type="slidenum">
              <a:rPr lang="en-US"/>
              <a:pPr>
                <a:defRPr/>
              </a:pPr>
              <a:t>2</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GB" sz="900" smtClean="0">
                <a:latin typeface="Arial" pitchFamily="34" charset="0"/>
              </a:rPr>
              <a:t>Five criteria are used, based on different aspects of extinction risk, to determine which threatened category applies to the taxon. The criteria are independent of each other (I.e., meeting the thresholds under criterion B does not mean that the rules for criterion E also applies to the taxon).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EC000A5-818D-4A45-B4FB-EAF4066077F6}" type="slidenum">
              <a:rPr lang="en-US"/>
              <a:pPr>
                <a:defRPr/>
              </a:pPr>
              <a:t>11</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0BB670D-7556-400D-90AE-266CAEFC4F4C}" type="slidenum">
              <a:rPr lang="en-US"/>
              <a:pPr>
                <a:defRPr/>
              </a:pPr>
              <a:t>12</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BA01B57-6862-4648-809D-8F0A00CFA028}" type="slidenum">
              <a:rPr lang="en-US"/>
              <a:pPr>
                <a:defRPr/>
              </a:pPr>
              <a:t>13</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r>
              <a:rPr lang="en-GB" b="1" smtClean="0">
                <a:latin typeface="Arial" pitchFamily="34" charset="0"/>
              </a:rPr>
              <a:t>NOTE</a:t>
            </a:r>
            <a:r>
              <a:rPr lang="en-GB" smtClean="0">
                <a:latin typeface="Arial" pitchFamily="34" charset="0"/>
              </a:rPr>
              <a:t>: the restricted AOO/number of locations under criterion D2 is defined such that the population is prone to the effects of human activities or stochastic events within a very short time period in an uncertain future, and is thus capable of becoming CR or even EX in a very short time period. If there are no plausible threats to the species and it continues to exist comfortably in its restricted range, then VU D2 should not be used: it is feasible to list such species as LC.</a:t>
            </a:r>
          </a:p>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2531C46-DC31-4575-9CCE-AE5AE322D7EE}" type="slidenum">
              <a:rPr lang="en-US"/>
              <a:pPr>
                <a:defRPr/>
              </a:pPr>
              <a:t>14</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AE2449B-8B9D-4396-968A-6B666A545CB8}" type="slidenum">
              <a:rPr lang="en-US"/>
              <a:pPr>
                <a:defRPr/>
              </a:pPr>
              <a:t>15</a:t>
            </a:fld>
            <a:endParaRPr lang="en-US"/>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GB" sz="900" b="1" smtClean="0">
                <a:latin typeface="Arial" pitchFamily="34" charset="0"/>
              </a:rPr>
              <a:t>Quantitative analysis</a:t>
            </a:r>
            <a:r>
              <a:rPr lang="en-GB" sz="900" smtClean="0">
                <a:latin typeface="Arial" pitchFamily="34" charset="0"/>
              </a:rPr>
              <a:t> - A quantitative analysis is defined here as any form of analysis which estimates the extinction probability of a taxon based on known life history, habitat requirements, threats and any specified management options. Population viability analysis (PVA) is one such technique. Quantitative analyses should make full use of all relevant available data. In a situation in which there is limited information, such data as are available can be used to provide an estimate of extinction risk (for instance, estimating the impact of stochastic events on habitat). In presenting the results of quantitative analyses, the assumptions (which must be appropriate and defensible), the data used and the uncertainty in the data or quantitative model must be documented. Quantitative analyses are used for assessing taxa under Criterion E.</a:t>
            </a:r>
            <a:endParaRPr lang="en-GB" sz="900" b="1"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DD3E273-0551-4798-AC11-98D1FFF47097}" type="slidenum">
              <a:rPr lang="en-US"/>
              <a:pPr>
                <a:defRPr/>
              </a:pPr>
              <a:t>16</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marL="342900" lvl="1" indent="-228600">
              <a:spcBef>
                <a:spcPct val="100000"/>
              </a:spcBef>
            </a:pPr>
            <a:r>
              <a:rPr lang="en-US" sz="2000" b="1" smtClean="0">
                <a:latin typeface="Arial" pitchFamily="34" charset="0"/>
              </a:rPr>
              <a:t>NOTE: </a:t>
            </a:r>
            <a:r>
              <a:rPr lang="en-US" sz="2000" smtClean="0">
                <a:latin typeface="Arial" pitchFamily="34" charset="0"/>
              </a:rPr>
              <a:t>The risk thresholds in criterion E have </a:t>
            </a:r>
            <a:r>
              <a:rPr lang="en-US" sz="2000" b="1" smtClean="0">
                <a:solidFill>
                  <a:srgbClr val="800000"/>
                </a:solidFill>
                <a:latin typeface="Arial" pitchFamily="34" charset="0"/>
              </a:rPr>
              <a:t>no relation</a:t>
            </a:r>
            <a:r>
              <a:rPr lang="en-US" sz="2000" smtClean="0">
                <a:latin typeface="Arial" pitchFamily="34" charset="0"/>
              </a:rPr>
              <a:t> to extinction risk under criteria A - D. </a:t>
            </a:r>
          </a:p>
          <a:p>
            <a:pPr marL="342900" lvl="1" indent="-228600">
              <a:spcBef>
                <a:spcPct val="100000"/>
              </a:spcBef>
            </a:pPr>
            <a:endParaRPr lang="en-US" sz="2000" smtClean="0">
              <a:latin typeface="Arial" pitchFamily="34" charset="0"/>
            </a:endParaRPr>
          </a:p>
          <a:p>
            <a:pPr marL="342900" lvl="1" indent="-228600"/>
            <a:r>
              <a:rPr lang="en-US" sz="2000" smtClean="0">
                <a:latin typeface="Arial" pitchFamily="34" charset="0"/>
              </a:rPr>
              <a:t>	i.e. an assessment of Critically Endangered under criterion B </a:t>
            </a:r>
            <a:r>
              <a:rPr lang="en-US" sz="2000" b="1" smtClean="0">
                <a:solidFill>
                  <a:srgbClr val="800000"/>
                </a:solidFill>
                <a:latin typeface="Arial" pitchFamily="34" charset="0"/>
              </a:rPr>
              <a:t>DOES NOT</a:t>
            </a:r>
            <a:r>
              <a:rPr lang="en-US" sz="2000" smtClean="0">
                <a:latin typeface="Arial" pitchFamily="34" charset="0"/>
              </a:rPr>
              <a:t> mean the taxon has a probability of extinction in the wild of at least 50% over the next 10 years or 3 generations.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FF07B11-4548-4A12-886D-7F53D3526360}" type="slidenum">
              <a:rPr lang="en-US"/>
              <a:pPr>
                <a:defRPr/>
              </a:pPr>
              <a:t>3</a:t>
            </a:fld>
            <a:endParaRPr lang="en-US"/>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AAC840F-8D03-4F61-BAB5-90074963FEED}" type="slidenum">
              <a:rPr lang="en-US"/>
              <a:pPr>
                <a:defRPr/>
              </a:pPr>
              <a:t>4</a:t>
            </a:fld>
            <a:endParaRPr lang="en-US"/>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algn="just" eaLnBrk="1" hangingPunct="1">
              <a:spcBef>
                <a:spcPct val="0"/>
              </a:spcBef>
            </a:pPr>
            <a:r>
              <a:rPr lang="en-GB" sz="900" b="1" smtClean="0">
                <a:solidFill>
                  <a:srgbClr val="000000"/>
                </a:solidFill>
                <a:latin typeface="Arial" pitchFamily="34" charset="0"/>
              </a:rPr>
              <a:t>Criterion A1</a:t>
            </a:r>
            <a:r>
              <a:rPr lang="en-GB" sz="900" smtClean="0">
                <a:solidFill>
                  <a:srgbClr val="000000"/>
                </a:solidFill>
                <a:latin typeface="Arial" pitchFamily="34" charset="0"/>
              </a:rPr>
              <a:t> deals with reductions in the </a:t>
            </a:r>
            <a:r>
              <a:rPr lang="en-GB" sz="900" b="1" smtClean="0">
                <a:solidFill>
                  <a:srgbClr val="000000"/>
                </a:solidFill>
                <a:latin typeface="Arial" pitchFamily="34" charset="0"/>
              </a:rPr>
              <a:t>past</a:t>
            </a:r>
            <a:r>
              <a:rPr lang="en-GB" sz="900" smtClean="0">
                <a:solidFill>
                  <a:srgbClr val="000000"/>
                </a:solidFill>
                <a:latin typeface="Arial" pitchFamily="34" charset="0"/>
              </a:rPr>
              <a:t> 10 years or 3 generations (whichever is longer) and is applicable to taxa in which the causes of reduction are clearly reversible </a:t>
            </a:r>
            <a:r>
              <a:rPr lang="en-GB" sz="900" b="1" smtClean="0">
                <a:solidFill>
                  <a:srgbClr val="000000"/>
                </a:solidFill>
                <a:latin typeface="Arial" pitchFamily="34" charset="0"/>
              </a:rPr>
              <a:t>AND</a:t>
            </a:r>
            <a:r>
              <a:rPr lang="en-GB" sz="900" smtClean="0">
                <a:solidFill>
                  <a:srgbClr val="000000"/>
                </a:solidFill>
                <a:latin typeface="Arial" pitchFamily="34" charset="0"/>
              </a:rPr>
              <a:t> understood </a:t>
            </a:r>
            <a:r>
              <a:rPr lang="en-GB" sz="900" b="1" smtClean="0">
                <a:solidFill>
                  <a:srgbClr val="000000"/>
                </a:solidFill>
                <a:latin typeface="Arial" pitchFamily="34" charset="0"/>
              </a:rPr>
              <a:t>AND </a:t>
            </a:r>
            <a:r>
              <a:rPr lang="en-GB" sz="900" smtClean="0">
                <a:solidFill>
                  <a:srgbClr val="000000"/>
                </a:solidFill>
                <a:latin typeface="Arial" pitchFamily="34" charset="0"/>
              </a:rPr>
              <a:t>ceased, based on (and specifying) any of (a) to (e), as discussed above.</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smtClean="0">
                <a:solidFill>
                  <a:srgbClr val="000000"/>
                </a:solidFill>
                <a:latin typeface="Arial" pitchFamily="34" charset="0"/>
              </a:rPr>
              <a:t>In order to use A1, three conditions must be met: (1) the reduction must be reversible (e.g., the population size must not be so low that factors such as Allee effects make it impossible or unlikely to recover). It is </a:t>
            </a:r>
            <a:r>
              <a:rPr lang="en-GB" sz="900" b="1" smtClean="0">
                <a:solidFill>
                  <a:srgbClr val="000000"/>
                </a:solidFill>
                <a:latin typeface="Arial" pitchFamily="34" charset="0"/>
              </a:rPr>
              <a:t>the condition that must be reversible, not the cause of the deteriorated state</a:t>
            </a:r>
            <a:r>
              <a:rPr lang="en-GB" sz="900" smtClean="0">
                <a:solidFill>
                  <a:srgbClr val="000000"/>
                </a:solidFill>
                <a:latin typeface="Arial" pitchFamily="34" charset="0"/>
              </a:rPr>
              <a:t>, so, for </a:t>
            </a:r>
            <a:r>
              <a:rPr lang="en-GB" sz="900" smtClean="0">
                <a:latin typeface="Arial" pitchFamily="34" charset="0"/>
              </a:rPr>
              <a:t>example, loss of habitat may be irreversible even if the action that caused the loss has ceased. (2) The causes of the reduction (the threatening factors) must be identified and their actions must be understood. Thus, it is not sufficient to simply list the threatening factors; it is also necessary to understand the scale and mechanism of their action (e.g., the magnitude and spatial distribution of overfishing, or the relationship between pollution and the population reduction). (3) The threatening factors must have ceased (e.g., overfishing has stopped). Examples of taxa that might qualify under criterion A1 are fish species that have suffered declines under exploitation but where the cause of reduction (e.g., over-exploitation) has ceased. This criterion may also be applicable to situations where the population is still being exploited, at lower levels of exploitation that do not cause additional population reductions.</a:t>
            </a:r>
          </a:p>
          <a:p>
            <a:pPr algn="just" eaLnBrk="1" hangingPunct="1">
              <a:spcBef>
                <a:spcPct val="0"/>
              </a:spcBef>
            </a:pPr>
            <a:endParaRPr lang="en-GB" sz="900" smtClean="0">
              <a:latin typeface="Arial" pitchFamily="34" charset="0"/>
            </a:endParaRPr>
          </a:p>
          <a:p>
            <a:pPr algn="just" eaLnBrk="1" hangingPunct="1">
              <a:spcBef>
                <a:spcPct val="0"/>
              </a:spcBef>
            </a:pPr>
            <a:r>
              <a:rPr lang="en-GB" sz="900" b="1" smtClean="0">
                <a:latin typeface="Arial" pitchFamily="34" charset="0"/>
              </a:rPr>
              <a:t>Criterion A2</a:t>
            </a:r>
            <a:r>
              <a:rPr lang="en-GB" sz="900" smtClean="0">
                <a:latin typeface="Arial" pitchFamily="34" charset="0"/>
              </a:rPr>
              <a:t> </a:t>
            </a:r>
            <a:r>
              <a:rPr lang="en-GB" sz="900" smtClean="0">
                <a:solidFill>
                  <a:srgbClr val="000000"/>
                </a:solidFill>
                <a:latin typeface="Arial" pitchFamily="34" charset="0"/>
              </a:rPr>
              <a:t>also deals with reductions in the past 10 years or 3 generations (whichever is longer) but for taxa where </a:t>
            </a:r>
            <a:r>
              <a:rPr lang="en-GB" sz="900" b="1" smtClean="0">
                <a:solidFill>
                  <a:srgbClr val="000000"/>
                </a:solidFill>
                <a:latin typeface="Arial" pitchFamily="34" charset="0"/>
              </a:rPr>
              <a:t>the reduction or its causes may not </a:t>
            </a:r>
            <a:r>
              <a:rPr lang="en-GB" sz="900" smtClean="0">
                <a:solidFill>
                  <a:srgbClr val="000000"/>
                </a:solidFill>
                <a:latin typeface="Arial" pitchFamily="34" charset="0"/>
              </a:rPr>
              <a:t>have</a:t>
            </a:r>
            <a:r>
              <a:rPr lang="en-GB" sz="900" b="1" smtClean="0">
                <a:solidFill>
                  <a:srgbClr val="000000"/>
                </a:solidFill>
                <a:latin typeface="Arial" pitchFamily="34" charset="0"/>
              </a:rPr>
              <a:t> </a:t>
            </a:r>
            <a:r>
              <a:rPr lang="en-GB" sz="900" smtClean="0">
                <a:solidFill>
                  <a:srgbClr val="000000"/>
                </a:solidFill>
                <a:latin typeface="Arial" pitchFamily="34" charset="0"/>
              </a:rPr>
              <a:t>ceased </a:t>
            </a:r>
            <a:r>
              <a:rPr lang="en-GB" sz="900" b="1" smtClean="0">
                <a:solidFill>
                  <a:srgbClr val="000000"/>
                </a:solidFill>
                <a:latin typeface="Arial" pitchFamily="34" charset="0"/>
              </a:rPr>
              <a:t>OR</a:t>
            </a:r>
            <a:r>
              <a:rPr lang="en-GB" sz="900" smtClean="0">
                <a:solidFill>
                  <a:srgbClr val="000000"/>
                </a:solidFill>
                <a:latin typeface="Arial" pitchFamily="34" charset="0"/>
              </a:rPr>
              <a:t> </a:t>
            </a:r>
            <a:r>
              <a:rPr lang="en-GB" sz="900" b="1" smtClean="0">
                <a:solidFill>
                  <a:srgbClr val="000000"/>
                </a:solidFill>
                <a:latin typeface="Arial" pitchFamily="34" charset="0"/>
              </a:rPr>
              <a:t>may not </a:t>
            </a:r>
            <a:r>
              <a:rPr lang="en-GB" sz="900" smtClean="0">
                <a:solidFill>
                  <a:srgbClr val="000000"/>
                </a:solidFill>
                <a:latin typeface="Arial" pitchFamily="34" charset="0"/>
              </a:rPr>
              <a:t>be</a:t>
            </a:r>
            <a:r>
              <a:rPr lang="en-GB" sz="900" b="1" smtClean="0">
                <a:solidFill>
                  <a:srgbClr val="000000"/>
                </a:solidFill>
                <a:latin typeface="Arial" pitchFamily="34" charset="0"/>
              </a:rPr>
              <a:t> </a:t>
            </a:r>
            <a:r>
              <a:rPr lang="en-GB" sz="900" smtClean="0">
                <a:solidFill>
                  <a:srgbClr val="000000"/>
                </a:solidFill>
                <a:latin typeface="Arial" pitchFamily="34" charset="0"/>
              </a:rPr>
              <a:t>understood </a:t>
            </a:r>
            <a:r>
              <a:rPr lang="en-GB" sz="900" b="1" smtClean="0">
                <a:solidFill>
                  <a:srgbClr val="000000"/>
                </a:solidFill>
                <a:latin typeface="Arial" pitchFamily="34" charset="0"/>
              </a:rPr>
              <a:t>OR may not </a:t>
            </a:r>
            <a:r>
              <a:rPr lang="en-GB" sz="900" smtClean="0">
                <a:solidFill>
                  <a:srgbClr val="000000"/>
                </a:solidFill>
                <a:latin typeface="Arial" pitchFamily="34" charset="0"/>
              </a:rPr>
              <a:t>be reversible, based on (and specifying) any of (a) to (e) under A1. </a:t>
            </a:r>
            <a:endParaRPr lang="en-GB" sz="900" b="1"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5B6E0A8-9496-4052-BB75-968AEBE4CDE4}" type="slidenum">
              <a:rPr lang="en-US"/>
              <a:pPr>
                <a:defRPr/>
              </a:pPr>
              <a:t>5</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GB" sz="900" b="1" smtClean="0">
                <a:latin typeface="Arial" pitchFamily="34" charset="0"/>
              </a:rPr>
              <a:t>Criterion A3</a:t>
            </a:r>
            <a:r>
              <a:rPr lang="en-GB" sz="900" smtClean="0">
                <a:latin typeface="Arial" pitchFamily="34" charset="0"/>
              </a:rPr>
              <a:t> deals with population reductions projected or suspected to be met in the future 10 years or 3 generations (whichever is longer, but up to a maximum of 100 years), based on (and specifying) any of (b) to (e) under A1.</a:t>
            </a:r>
          </a:p>
          <a:p>
            <a:pPr eaLnBrk="1" hangingPunct="1"/>
            <a:endParaRPr lang="en-GB" sz="900" smtClean="0">
              <a:latin typeface="Arial" pitchFamily="34" charset="0"/>
            </a:endParaRPr>
          </a:p>
          <a:p>
            <a:pPr eaLnBrk="1" hangingPunct="1"/>
            <a:r>
              <a:rPr lang="en-GB" sz="900" b="1" smtClean="0">
                <a:latin typeface="Arial" pitchFamily="34" charset="0"/>
              </a:rPr>
              <a:t>Criterion A4 </a:t>
            </a:r>
            <a:r>
              <a:rPr lang="en-GB" sz="900" smtClean="0">
                <a:latin typeface="Arial" pitchFamily="34" charset="0"/>
              </a:rPr>
              <a:t>deals with reductions observed, estimated, inferred, projected or suspected over any 10 year or 3 generation time period (up to a maximum of 100 years into the future), where the time period must include both the past and the future, and where the reduction or its causes may not have ceased OR may not be understood OR may not be reversible, based on (and specifying) any of (a) to (e) under A1. Sometimes referred to as the </a:t>
            </a:r>
            <a:r>
              <a:rPr lang="en-GB" sz="900" b="1" smtClean="0">
                <a:latin typeface="Arial" pitchFamily="34" charset="0"/>
              </a:rPr>
              <a:t>moving window</a:t>
            </a:r>
            <a:r>
              <a:rPr lang="en-GB" sz="900" smtClean="0">
                <a:latin typeface="Arial" pitchFamily="34" charset="0"/>
              </a:rPr>
              <a:t>.</a:t>
            </a:r>
          </a:p>
          <a:p>
            <a:pPr eaLnBrk="1" hangingPunct="1"/>
            <a:endParaRPr lang="en-GB" sz="900" smtClean="0">
              <a:latin typeface="Arial" pitchFamily="34" charset="0"/>
            </a:endParaRPr>
          </a:p>
          <a:p>
            <a:pPr eaLnBrk="1" hangingPunct="1"/>
            <a:r>
              <a:rPr lang="en-GB" sz="900" smtClean="0">
                <a:latin typeface="Arial" pitchFamily="34" charset="0"/>
              </a:rPr>
              <a:t>In order to decide whether a taxon can be listed under criterion A4, a “moving-window” reduction must be calculated. It is not possible to determine whether A4 is applicable only by looking at the qualitative pattern of the decline, or by calculating only past or only future reductions. It involves creating a time series of past population sizes and future projections. Then, calculating 3-generation reduction for all time frames that include at least one past time step and at least one future time step. The length of all those time frames (windows) must be 3-generations or 10 years (whichever is longer), but cannot extend more than 100 years into the future. Finally, find the maximum of these reductions, which is the number to use in criterion A4. Whether a taxon is listed under A4 or not, of course, depends on whether it qualifies under any of the other criteria. </a:t>
            </a:r>
            <a:r>
              <a:rPr lang="en-GB" sz="900" b="1" smtClean="0">
                <a:latin typeface="Arial" pitchFamily="34" charset="0"/>
              </a:rPr>
              <a:t>See the User Guidelines for more details</a:t>
            </a:r>
            <a:r>
              <a:rPr lang="en-GB" sz="900" smtClean="0">
                <a:latin typeface="Arial" pitchFamily="34" charset="0"/>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746861C-D87A-4F73-8F63-BB06BF188E93}" type="slidenum">
              <a:rPr lang="en-US"/>
              <a:pPr>
                <a:defRPr/>
              </a:pPr>
              <a:t>6</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255A5E7-E7A6-4779-B412-0F8956328EEF}" type="slidenum">
              <a:rPr lang="en-US"/>
              <a:pPr>
                <a:defRPr/>
              </a:pPr>
              <a:t>7</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r>
              <a:rPr lang="en-GB" b="1" smtClean="0">
                <a:latin typeface="TimesNewRomanPSMT" charset="0"/>
              </a:rPr>
              <a:t>Criterion B </a:t>
            </a:r>
            <a:r>
              <a:rPr lang="en-GB" smtClean="0">
                <a:latin typeface="TimesNewRomanPSMT" charset="0"/>
              </a:rPr>
              <a:t>was designed to identify populations with restricted distributions that are also severely fragmented, undergoing a form of continuing decline, and/or exhibiting extreme fluctuations (in the present or near future). It is important to pay particular attention to criterion B, as it is the most commonly misused criterion.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A8A9698-2370-47AF-A315-BF9A7859A337}" type="slidenum">
              <a:rPr lang="en-US"/>
              <a:pPr>
                <a:defRPr/>
              </a:pPr>
              <a:t>8</a:t>
            </a:fld>
            <a:endParaRPr lang="en-US"/>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6FE4D22-BB47-47E9-9EF3-0A084E81A9EA}" type="slidenum">
              <a:rPr lang="en-US"/>
              <a:pPr>
                <a:defRPr/>
              </a:pPr>
              <a:t>9</a:t>
            </a:fld>
            <a:endParaRPr lang="en-U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5FF229E-800D-4C72-9D96-6A47716A0AB9}" type="slidenum">
              <a:rPr lang="en-US"/>
              <a:pPr>
                <a:defRPr/>
              </a:pPr>
              <a:t>10</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wmf"/></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b="1" dirty="0" smtClean="0">
                <a:solidFill>
                  <a:srgbClr val="00B050"/>
                </a:solidFill>
                <a:latin typeface="Times New Roman" pitchFamily="18" charset="0"/>
                <a:cs typeface="Times New Roman" pitchFamily="18" charset="0"/>
              </a:rPr>
              <a:t>Biodiversity and Conservation </a:t>
            </a:r>
            <a:br>
              <a:rPr lang="en-GB" b="1" dirty="0" smtClean="0">
                <a:solidFill>
                  <a:srgbClr val="00B050"/>
                </a:solidFill>
                <a:latin typeface="Times New Roman" pitchFamily="18" charset="0"/>
                <a:cs typeface="Times New Roman" pitchFamily="18" charset="0"/>
              </a:rPr>
            </a:br>
            <a:r>
              <a:rPr lang="en-GB" b="1" dirty="0" smtClean="0">
                <a:solidFill>
                  <a:srgbClr val="00B050"/>
                </a:solidFill>
                <a:latin typeface="Times New Roman" pitchFamily="18" charset="0"/>
                <a:cs typeface="Times New Roman" pitchFamily="18" charset="0"/>
              </a:rPr>
              <a:t>(Bot-21205)</a:t>
            </a:r>
            <a:endParaRPr lang="en-GB" b="1" dirty="0">
              <a:solidFill>
                <a:srgbClr val="00B05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92500" lnSpcReduction="20000"/>
          </a:bodyPr>
          <a:lstStyle/>
          <a:p>
            <a:r>
              <a:rPr lang="en-GB" b="1" dirty="0" smtClean="0">
                <a:solidFill>
                  <a:srgbClr val="FF0000"/>
                </a:solidFill>
                <a:latin typeface="Times New Roman" pitchFamily="18" charset="0"/>
                <a:cs typeface="Times New Roman" pitchFamily="18" charset="0"/>
              </a:rPr>
              <a:t>Topic:</a:t>
            </a:r>
            <a:r>
              <a:rPr lang="en-GB" b="1" dirty="0" smtClean="0">
                <a:solidFill>
                  <a:schemeClr val="tx1"/>
                </a:solidFill>
                <a:latin typeface="Times New Roman" pitchFamily="18" charset="0"/>
                <a:cs typeface="Times New Roman" pitchFamily="18" charset="0"/>
              </a:rPr>
              <a:t> </a:t>
            </a:r>
            <a:r>
              <a:rPr lang="en-GB" b="1" u="sng" dirty="0" smtClean="0">
                <a:solidFill>
                  <a:srgbClr val="FF0000"/>
                </a:solidFill>
                <a:latin typeface="Times New Roman" pitchFamily="18" charset="0"/>
                <a:cs typeface="Times New Roman" pitchFamily="18" charset="0"/>
              </a:rPr>
              <a:t>IUCN Red List Criteria for Threatened Species</a:t>
            </a:r>
          </a:p>
          <a:p>
            <a:endParaRPr lang="en-GB" b="1"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By: </a:t>
            </a:r>
            <a:r>
              <a:rPr lang="en-GB" b="1" dirty="0" smtClean="0">
                <a:solidFill>
                  <a:schemeClr val="tx1"/>
                </a:solidFill>
                <a:latin typeface="Times New Roman" pitchFamily="18" charset="0"/>
                <a:cs typeface="Times New Roman" pitchFamily="18" charset="0"/>
              </a:rPr>
              <a:t>M. </a:t>
            </a:r>
            <a:r>
              <a:rPr lang="en-GB" b="1" dirty="0" err="1" smtClean="0">
                <a:solidFill>
                  <a:schemeClr val="tx1"/>
                </a:solidFill>
                <a:latin typeface="Times New Roman" pitchFamily="18" charset="0"/>
                <a:cs typeface="Times New Roman" pitchFamily="18" charset="0"/>
              </a:rPr>
              <a:t>Aakif</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Liaquat</a:t>
            </a:r>
            <a:endParaRPr lang="en-GB"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5"/>
          <p:cNvSpPr txBox="1">
            <a:spLocks noChangeArrowheads="1"/>
          </p:cNvSpPr>
          <p:nvPr/>
        </p:nvSpPr>
        <p:spPr bwMode="gray">
          <a:xfrm>
            <a:off x="179388" y="1738313"/>
            <a:ext cx="8640762" cy="488950"/>
          </a:xfrm>
          <a:prstGeom prst="rect">
            <a:avLst/>
          </a:prstGeom>
          <a:noFill/>
          <a:ln w="9525">
            <a:noFill/>
            <a:miter lim="800000"/>
            <a:headEnd/>
            <a:tailEnd/>
          </a:ln>
        </p:spPr>
        <p:txBody>
          <a:bodyPr>
            <a:spAutoFit/>
          </a:bodyPr>
          <a:lstStyle/>
          <a:p>
            <a:pPr algn="l">
              <a:tabLst>
                <a:tab pos="1244600" algn="l"/>
                <a:tab pos="1714500" algn="l"/>
              </a:tabLst>
            </a:pPr>
            <a:r>
              <a:rPr lang="en-US" sz="2600" b="1">
                <a:effectLst/>
                <a:latin typeface="Arial" pitchFamily="34" charset="0"/>
              </a:rPr>
              <a:t>Based on </a:t>
            </a:r>
            <a:r>
              <a:rPr lang="en-US" sz="2600" b="1">
                <a:solidFill>
                  <a:srgbClr val="800000"/>
                </a:solidFill>
                <a:effectLst/>
                <a:latin typeface="Arial" pitchFamily="34" charset="0"/>
              </a:rPr>
              <a:t>small population size</a:t>
            </a:r>
            <a:r>
              <a:rPr lang="en-US" sz="2600" b="1">
                <a:effectLst/>
                <a:latin typeface="Arial" pitchFamily="34" charset="0"/>
              </a:rPr>
              <a:t> AND either </a:t>
            </a:r>
            <a:r>
              <a:rPr lang="en-US" sz="2600" b="1">
                <a:solidFill>
                  <a:srgbClr val="700000"/>
                </a:solidFill>
                <a:effectLst/>
                <a:latin typeface="Arial" pitchFamily="34" charset="0"/>
              </a:rPr>
              <a:t>C1</a:t>
            </a:r>
            <a:r>
              <a:rPr lang="en-US" sz="2600" b="1">
                <a:effectLst/>
                <a:latin typeface="Arial" pitchFamily="34" charset="0"/>
              </a:rPr>
              <a:t> or </a:t>
            </a:r>
            <a:r>
              <a:rPr lang="en-US" sz="2600" b="1">
                <a:solidFill>
                  <a:srgbClr val="700000"/>
                </a:solidFill>
                <a:effectLst/>
                <a:latin typeface="Arial" pitchFamily="34" charset="0"/>
              </a:rPr>
              <a:t>C2</a:t>
            </a:r>
            <a:r>
              <a:rPr lang="en-US" sz="2600" b="1">
                <a:effectLst/>
                <a:latin typeface="Arial" pitchFamily="34" charset="0"/>
              </a:rPr>
              <a:t>:</a:t>
            </a:r>
            <a:endParaRPr lang="en-US" sz="2200">
              <a:solidFill>
                <a:srgbClr val="800000"/>
              </a:solidFill>
              <a:effectLst/>
              <a:latin typeface="Arial" pitchFamily="34" charset="0"/>
            </a:endParaRPr>
          </a:p>
        </p:txBody>
      </p:sp>
      <p:sp>
        <p:nvSpPr>
          <p:cNvPr id="68611" name="Rectangle 108"/>
          <p:cNvSpPr>
            <a:spLocks noChangeArrowheads="1"/>
          </p:cNvSpPr>
          <p:nvPr/>
        </p:nvSpPr>
        <p:spPr bwMode="auto">
          <a:xfrm>
            <a:off x="190500" y="8731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C</a:t>
            </a:r>
          </a:p>
        </p:txBody>
      </p:sp>
      <p:sp>
        <p:nvSpPr>
          <p:cNvPr id="379012" name="Text Box 132"/>
          <p:cNvSpPr txBox="1">
            <a:spLocks noChangeArrowheads="1"/>
          </p:cNvSpPr>
          <p:nvPr/>
        </p:nvSpPr>
        <p:spPr bwMode="auto">
          <a:xfrm>
            <a:off x="171450" y="2430463"/>
            <a:ext cx="8569325" cy="930275"/>
          </a:xfrm>
          <a:prstGeom prst="rect">
            <a:avLst/>
          </a:prstGeom>
          <a:noFill/>
          <a:ln w="9525">
            <a:noFill/>
            <a:miter lim="800000"/>
            <a:headEnd/>
            <a:tailEnd/>
          </a:ln>
        </p:spPr>
        <p:txBody>
          <a:bodyPr>
            <a:spAutoFit/>
          </a:bodyPr>
          <a:lstStyle/>
          <a:p>
            <a:pPr marL="695325" lvl="1" indent="-581025" algn="l"/>
            <a:r>
              <a:rPr lang="en-US" sz="2200" b="1">
                <a:solidFill>
                  <a:srgbClr val="800000"/>
                </a:solidFill>
                <a:effectLst/>
                <a:latin typeface="Arial" pitchFamily="34" charset="0"/>
              </a:rPr>
              <a:t>C1:</a:t>
            </a:r>
            <a:r>
              <a:rPr lang="en-US" sz="2200">
                <a:effectLst/>
                <a:latin typeface="Arial" pitchFamily="34" charset="0"/>
              </a:rPr>
              <a:t>  Continuing decline in population size at a specified rate</a:t>
            </a:r>
          </a:p>
          <a:p>
            <a:pPr marL="695325" lvl="1" indent="-581025" algn="l"/>
            <a:r>
              <a:rPr lang="en-GB" sz="2200" b="1">
                <a:effectLst/>
                <a:latin typeface="Arial" pitchFamily="34" charset="0"/>
              </a:rPr>
              <a:t>OR</a:t>
            </a:r>
            <a:endParaRPr lang="en-US" sz="2600" b="1">
              <a:solidFill>
                <a:srgbClr val="700000"/>
              </a:solidFill>
              <a:effectLst/>
              <a:latin typeface="Arial" pitchFamily="34" charset="0"/>
            </a:endParaRPr>
          </a:p>
        </p:txBody>
      </p:sp>
      <p:sp>
        <p:nvSpPr>
          <p:cNvPr id="379013" name="Text Box 133"/>
          <p:cNvSpPr txBox="1">
            <a:spLocks noChangeArrowheads="1"/>
          </p:cNvSpPr>
          <p:nvPr/>
        </p:nvSpPr>
        <p:spPr bwMode="auto">
          <a:xfrm>
            <a:off x="169863" y="3441700"/>
            <a:ext cx="8569325" cy="762000"/>
          </a:xfrm>
          <a:prstGeom prst="rect">
            <a:avLst/>
          </a:prstGeom>
          <a:noFill/>
          <a:ln w="9525">
            <a:noFill/>
            <a:miter lim="800000"/>
            <a:headEnd/>
            <a:tailEnd/>
          </a:ln>
        </p:spPr>
        <p:txBody>
          <a:bodyPr>
            <a:spAutoFit/>
          </a:bodyPr>
          <a:lstStyle/>
          <a:p>
            <a:pPr marL="695325" lvl="1" indent="-581025" algn="l"/>
            <a:r>
              <a:rPr lang="en-US" sz="2200" b="1">
                <a:solidFill>
                  <a:srgbClr val="800000"/>
                </a:solidFill>
                <a:effectLst/>
                <a:latin typeface="Arial" pitchFamily="34" charset="0"/>
              </a:rPr>
              <a:t>C2:</a:t>
            </a:r>
            <a:r>
              <a:rPr lang="en-US" sz="2200">
                <a:solidFill>
                  <a:srgbClr val="800000"/>
                </a:solidFill>
                <a:effectLst/>
                <a:latin typeface="Arial" pitchFamily="34" charset="0"/>
              </a:rPr>
              <a:t> 	</a:t>
            </a:r>
            <a:r>
              <a:rPr lang="en-US" sz="2200">
                <a:effectLst/>
                <a:latin typeface="Arial" pitchFamily="34" charset="0"/>
              </a:rPr>
              <a:t>Continuing decline in population size at any, unspecified rate </a:t>
            </a:r>
            <a:r>
              <a:rPr lang="en-US" sz="2200" b="1">
                <a:solidFill>
                  <a:srgbClr val="800000"/>
                </a:solidFill>
                <a:effectLst/>
                <a:latin typeface="Arial" pitchFamily="34" charset="0"/>
              </a:rPr>
              <a:t>AND</a:t>
            </a:r>
            <a:r>
              <a:rPr lang="en-US" sz="2200">
                <a:effectLst/>
                <a:latin typeface="Arial" pitchFamily="34" charset="0"/>
              </a:rPr>
              <a:t> either </a:t>
            </a:r>
            <a:r>
              <a:rPr lang="en-US" sz="2200" b="1">
                <a:solidFill>
                  <a:srgbClr val="700000"/>
                </a:solidFill>
                <a:effectLst/>
                <a:latin typeface="Arial" pitchFamily="34" charset="0"/>
              </a:rPr>
              <a:t>C2a</a:t>
            </a:r>
            <a:r>
              <a:rPr lang="en-US" sz="2200">
                <a:effectLst/>
                <a:latin typeface="Arial" pitchFamily="34" charset="0"/>
              </a:rPr>
              <a:t> or </a:t>
            </a:r>
            <a:r>
              <a:rPr lang="en-US" sz="2200" b="1">
                <a:solidFill>
                  <a:srgbClr val="700000"/>
                </a:solidFill>
                <a:effectLst/>
                <a:latin typeface="Arial" pitchFamily="34" charset="0"/>
              </a:rPr>
              <a:t>C2b</a:t>
            </a:r>
            <a:r>
              <a:rPr lang="en-US" sz="2200">
                <a:effectLst/>
                <a:latin typeface="Arial" pitchFamily="34" charset="0"/>
              </a:rPr>
              <a:t>:</a:t>
            </a:r>
          </a:p>
        </p:txBody>
      </p:sp>
      <p:sp>
        <p:nvSpPr>
          <p:cNvPr id="379014" name="Text Box 134"/>
          <p:cNvSpPr txBox="1">
            <a:spLocks noChangeArrowheads="1"/>
          </p:cNvSpPr>
          <p:nvPr/>
        </p:nvSpPr>
        <p:spPr bwMode="auto">
          <a:xfrm>
            <a:off x="738188" y="4178300"/>
            <a:ext cx="7848600" cy="1265238"/>
          </a:xfrm>
          <a:prstGeom prst="rect">
            <a:avLst/>
          </a:prstGeom>
          <a:noFill/>
          <a:ln w="9525">
            <a:noFill/>
            <a:miter lim="800000"/>
            <a:headEnd/>
            <a:tailEnd/>
          </a:ln>
        </p:spPr>
        <p:txBody>
          <a:bodyPr>
            <a:spAutoFit/>
          </a:bodyPr>
          <a:lstStyle/>
          <a:p>
            <a:pPr marL="958850" lvl="1" indent="-844550" algn="l">
              <a:tabLst>
                <a:tab pos="893763" algn="l"/>
              </a:tabLst>
            </a:pPr>
            <a:r>
              <a:rPr lang="en-GB" sz="2200" b="1">
                <a:solidFill>
                  <a:srgbClr val="700000"/>
                </a:solidFill>
                <a:effectLst/>
                <a:latin typeface="Arial" pitchFamily="34" charset="0"/>
              </a:rPr>
              <a:t>C2a:</a:t>
            </a:r>
            <a:r>
              <a:rPr lang="en-GB" sz="2200">
                <a:effectLst/>
                <a:latin typeface="Arial" pitchFamily="34" charset="0"/>
              </a:rPr>
              <a:t>	</a:t>
            </a:r>
            <a:r>
              <a:rPr lang="en-GB" sz="2200">
                <a:solidFill>
                  <a:srgbClr val="700000"/>
                </a:solidFill>
                <a:effectLst/>
                <a:latin typeface="Arial" pitchFamily="34" charset="0"/>
              </a:rPr>
              <a:t>(i)</a:t>
            </a:r>
            <a:r>
              <a:rPr lang="en-GB" sz="2200">
                <a:effectLst/>
                <a:latin typeface="Arial" pitchFamily="34" charset="0"/>
              </a:rPr>
              <a:t> very small subpopulations, OR </a:t>
            </a:r>
            <a:r>
              <a:rPr lang="en-GB" sz="2200">
                <a:solidFill>
                  <a:srgbClr val="700000"/>
                </a:solidFill>
                <a:effectLst/>
                <a:latin typeface="Arial" pitchFamily="34" charset="0"/>
              </a:rPr>
              <a:t>(ii)</a:t>
            </a:r>
            <a:r>
              <a:rPr lang="en-GB" sz="2200">
                <a:effectLst/>
                <a:latin typeface="Arial" pitchFamily="34" charset="0"/>
              </a:rPr>
              <a:t> most mature individuals are in one subpopulation</a:t>
            </a:r>
          </a:p>
          <a:p>
            <a:pPr marL="958850" lvl="1" indent="-844550" algn="l">
              <a:tabLst>
                <a:tab pos="893763" algn="l"/>
              </a:tabLst>
            </a:pPr>
            <a:r>
              <a:rPr lang="en-GB" sz="2200" b="1">
                <a:solidFill>
                  <a:srgbClr val="700000"/>
                </a:solidFill>
                <a:effectLst/>
                <a:latin typeface="Arial" pitchFamily="34" charset="0"/>
              </a:rPr>
              <a:t>C2b:</a:t>
            </a:r>
            <a:r>
              <a:rPr lang="en-GB" sz="2200">
                <a:effectLst/>
                <a:latin typeface="Arial" pitchFamily="34" charset="0"/>
              </a:rPr>
              <a:t>	extreme fluctuations in number of mature individuals</a:t>
            </a:r>
            <a:endParaRPr lang="en-US" sz="2200">
              <a:effectLst/>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90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90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90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90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12" grpId="0"/>
      <p:bldP spid="379013" grpId="0"/>
      <p:bldP spid="379014" grpId="0" build="p" bldLvl="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US">
              <a:effectLst>
                <a:outerShdw blurRad="38100" dist="38100" dir="2700000" algn="tl">
                  <a:srgbClr val="C0C0C0"/>
                </a:outerShdw>
              </a:effectLst>
            </a:endParaRPr>
          </a:p>
        </p:txBody>
      </p:sp>
      <p:sp>
        <p:nvSpPr>
          <p:cNvPr id="70659" name="Rectangle 3"/>
          <p:cNvSpPr>
            <a:spLocks noChangeArrowheads="1"/>
          </p:cNvSpPr>
          <p:nvPr/>
        </p:nvSpPr>
        <p:spPr bwMode="auto">
          <a:xfrm>
            <a:off x="53975" y="77788"/>
            <a:ext cx="2581275" cy="600075"/>
          </a:xfrm>
          <a:prstGeom prst="rect">
            <a:avLst/>
          </a:prstGeom>
          <a:noFill/>
          <a:ln w="9525">
            <a:noFill/>
            <a:miter lim="800000"/>
            <a:headEnd/>
            <a:tailEnd/>
          </a:ln>
        </p:spPr>
        <p:txBody>
          <a:bodyPr/>
          <a:lstStyle/>
          <a:p>
            <a:pPr>
              <a:spcBef>
                <a:spcPct val="0"/>
              </a:spcBef>
            </a:pPr>
            <a:r>
              <a:rPr lang="en-US" sz="2600" b="1">
                <a:solidFill>
                  <a:srgbClr val="A00000"/>
                </a:solidFill>
                <a:effectLst/>
                <a:latin typeface="Arial" pitchFamily="34" charset="0"/>
              </a:rPr>
              <a:t>Criterion C</a:t>
            </a:r>
          </a:p>
        </p:txBody>
      </p:sp>
      <p:sp>
        <p:nvSpPr>
          <p:cNvPr id="70660" name="Text Box 4"/>
          <p:cNvSpPr txBox="1">
            <a:spLocks noChangeArrowheads="1"/>
          </p:cNvSpPr>
          <p:nvPr/>
        </p:nvSpPr>
        <p:spPr bwMode="auto">
          <a:xfrm>
            <a:off x="2411413" y="1377950"/>
            <a:ext cx="3960812" cy="839788"/>
          </a:xfrm>
          <a:prstGeom prst="rect">
            <a:avLst/>
          </a:prstGeom>
          <a:noFill/>
          <a:ln w="9525">
            <a:noFill/>
            <a:miter lim="800000"/>
            <a:headEnd/>
            <a:tailEnd/>
          </a:ln>
        </p:spPr>
        <p:txBody>
          <a:bodyPr>
            <a:spAutoFit/>
          </a:bodyPr>
          <a:lstStyle/>
          <a:p>
            <a:pPr algn="l"/>
            <a:r>
              <a:rPr lang="en-US" sz="2200" b="1">
                <a:effectLst/>
                <a:latin typeface="Arial" pitchFamily="34" charset="0"/>
              </a:rPr>
              <a:t>Thresholds for criterion C</a:t>
            </a:r>
            <a:r>
              <a:rPr lang="en-US" sz="1800">
                <a:solidFill>
                  <a:srgbClr val="800000"/>
                </a:solidFill>
                <a:effectLst/>
                <a:latin typeface="Arial" pitchFamily="34" charset="0"/>
              </a:rPr>
              <a:t>  </a:t>
            </a:r>
          </a:p>
          <a:p>
            <a:pPr algn="l"/>
            <a:r>
              <a:rPr lang="en-US" sz="1800">
                <a:effectLst/>
                <a:latin typeface="Arial" pitchFamily="34" charset="0"/>
              </a:rPr>
              <a:t>Population size is estimated at:</a:t>
            </a:r>
          </a:p>
        </p:txBody>
      </p:sp>
      <p:sp>
        <p:nvSpPr>
          <p:cNvPr id="432133" name="Text Box 5"/>
          <p:cNvSpPr txBox="1">
            <a:spLocks noChangeArrowheads="1"/>
          </p:cNvSpPr>
          <p:nvPr/>
        </p:nvSpPr>
        <p:spPr bwMode="auto">
          <a:xfrm>
            <a:off x="179388" y="3716338"/>
            <a:ext cx="1079500" cy="360362"/>
          </a:xfrm>
          <a:prstGeom prst="rect">
            <a:avLst/>
          </a:prstGeom>
          <a:solidFill>
            <a:srgbClr val="993300"/>
          </a:solidFill>
          <a:ln w="9525">
            <a:noFill/>
            <a:miter lim="800000"/>
            <a:headEnd/>
            <a:tailEnd/>
          </a:ln>
        </p:spPr>
        <p:txBody>
          <a:bodyPr anchor="ctr"/>
          <a:lstStyle/>
          <a:p>
            <a:r>
              <a:rPr lang="en-US" sz="2000" b="1">
                <a:solidFill>
                  <a:schemeClr val="bg1"/>
                </a:solidFill>
                <a:effectLst/>
                <a:latin typeface="Arial" pitchFamily="34" charset="0"/>
              </a:rPr>
              <a:t>EN</a:t>
            </a:r>
          </a:p>
        </p:txBody>
      </p:sp>
      <p:sp>
        <p:nvSpPr>
          <p:cNvPr id="432134" name="Text Box 6"/>
          <p:cNvSpPr txBox="1">
            <a:spLocks noChangeArrowheads="1"/>
          </p:cNvSpPr>
          <p:nvPr/>
        </p:nvSpPr>
        <p:spPr bwMode="auto">
          <a:xfrm>
            <a:off x="169863" y="5075238"/>
            <a:ext cx="1079500" cy="360362"/>
          </a:xfrm>
          <a:prstGeom prst="rect">
            <a:avLst/>
          </a:prstGeom>
          <a:solidFill>
            <a:srgbClr val="FF6600"/>
          </a:solidFill>
          <a:ln w="9525">
            <a:noFill/>
            <a:miter lim="800000"/>
            <a:headEnd/>
            <a:tailEnd/>
          </a:ln>
        </p:spPr>
        <p:txBody>
          <a:bodyPr anchor="ctr"/>
          <a:lstStyle/>
          <a:p>
            <a:r>
              <a:rPr lang="en-US" sz="2000" b="1">
                <a:solidFill>
                  <a:schemeClr val="bg1"/>
                </a:solidFill>
                <a:effectLst/>
                <a:latin typeface="Arial" pitchFamily="34" charset="0"/>
              </a:rPr>
              <a:t>VU</a:t>
            </a:r>
          </a:p>
        </p:txBody>
      </p:sp>
      <p:grpSp>
        <p:nvGrpSpPr>
          <p:cNvPr id="2" name="Group 9"/>
          <p:cNvGrpSpPr>
            <a:grpSpLocks/>
          </p:cNvGrpSpPr>
          <p:nvPr/>
        </p:nvGrpSpPr>
        <p:grpSpPr bwMode="auto">
          <a:xfrm>
            <a:off x="174625" y="2636838"/>
            <a:ext cx="7331075" cy="431800"/>
            <a:chOff x="110" y="1661"/>
            <a:chExt cx="4618" cy="272"/>
          </a:xfrm>
        </p:grpSpPr>
        <p:sp>
          <p:nvSpPr>
            <p:cNvPr id="432138" name="Text Box 10"/>
            <p:cNvSpPr txBox="1">
              <a:spLocks noChangeArrowheads="1"/>
            </p:cNvSpPr>
            <p:nvPr/>
          </p:nvSpPr>
          <p:spPr bwMode="auto">
            <a:xfrm>
              <a:off x="1746" y="1706"/>
              <a:ext cx="1654"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250 mature individuals</a:t>
              </a:r>
              <a:endParaRPr lang="en-US" sz="1500">
                <a:effectLst>
                  <a:outerShdw blurRad="38100" dist="38100" dir="2700000" algn="tl">
                    <a:srgbClr val="C0C0C0"/>
                  </a:outerShdw>
                </a:effectLst>
                <a:latin typeface="Arial" pitchFamily="34" charset="0"/>
              </a:endParaRPr>
            </a:p>
          </p:txBody>
        </p:sp>
        <p:sp>
          <p:nvSpPr>
            <p:cNvPr id="70845" name="Text Box 11"/>
            <p:cNvSpPr txBox="1">
              <a:spLocks noChangeArrowheads="1"/>
            </p:cNvSpPr>
            <p:nvPr/>
          </p:nvSpPr>
          <p:spPr bwMode="auto">
            <a:xfrm>
              <a:off x="110" y="1706"/>
              <a:ext cx="680" cy="227"/>
            </a:xfrm>
            <a:prstGeom prst="rect">
              <a:avLst/>
            </a:prstGeom>
            <a:solidFill>
              <a:srgbClr val="800000"/>
            </a:solidFill>
            <a:ln w="9525">
              <a:noFill/>
              <a:miter lim="800000"/>
              <a:headEnd/>
              <a:tailEnd/>
            </a:ln>
          </p:spPr>
          <p:txBody>
            <a:bodyPr anchor="ctr"/>
            <a:lstStyle/>
            <a:p>
              <a:r>
                <a:rPr lang="en-US" sz="2000" b="1">
                  <a:solidFill>
                    <a:schemeClr val="bg1"/>
                  </a:solidFill>
                  <a:effectLst/>
                  <a:latin typeface="Arial" pitchFamily="34" charset="0"/>
                </a:rPr>
                <a:t>CR</a:t>
              </a:r>
            </a:p>
          </p:txBody>
        </p:sp>
        <p:grpSp>
          <p:nvGrpSpPr>
            <p:cNvPr id="3" name="Group 12"/>
            <p:cNvGrpSpPr>
              <a:grpSpLocks/>
            </p:cNvGrpSpPr>
            <p:nvPr/>
          </p:nvGrpSpPr>
          <p:grpSpPr bwMode="auto">
            <a:xfrm>
              <a:off x="4646" y="1661"/>
              <a:ext cx="82" cy="90"/>
              <a:chOff x="776" y="2120"/>
              <a:chExt cx="296" cy="272"/>
            </a:xfrm>
          </p:grpSpPr>
          <p:sp>
            <p:nvSpPr>
              <p:cNvPr id="432141" name="Oval 13"/>
              <p:cNvSpPr>
                <a:spLocks noChangeArrowheads="1"/>
              </p:cNvSpPr>
              <p:nvPr/>
            </p:nvSpPr>
            <p:spPr bwMode="auto">
              <a:xfrm>
                <a:off x="776" y="2247"/>
                <a:ext cx="144" cy="145"/>
              </a:xfrm>
              <a:prstGeom prst="ellipse">
                <a:avLst/>
              </a:prstGeom>
              <a:solidFill>
                <a:srgbClr val="800000"/>
              </a:solidFill>
              <a:ln w="9525">
                <a:solidFill>
                  <a:schemeClr val="tx1"/>
                </a:solidFill>
                <a:round/>
                <a:headEnd/>
                <a:tailEnd/>
              </a:ln>
              <a:effectLst/>
            </p:spPr>
            <p:txBody>
              <a:bodyPr wrap="none" anchor="ctr"/>
              <a:lstStyle/>
              <a:p>
                <a:pPr>
                  <a:defRPr/>
                </a:pPr>
                <a:endParaRPr lang="en-GB"/>
              </a:p>
            </p:txBody>
          </p:sp>
          <p:sp>
            <p:nvSpPr>
              <p:cNvPr id="432142" name="Oval 14"/>
              <p:cNvSpPr>
                <a:spLocks noChangeArrowheads="1"/>
              </p:cNvSpPr>
              <p:nvPr/>
            </p:nvSpPr>
            <p:spPr bwMode="auto">
              <a:xfrm>
                <a:off x="928" y="2247"/>
                <a:ext cx="144" cy="145"/>
              </a:xfrm>
              <a:prstGeom prst="ellipse">
                <a:avLst/>
              </a:prstGeom>
              <a:solidFill>
                <a:srgbClr val="800000"/>
              </a:solidFill>
              <a:ln w="9525">
                <a:solidFill>
                  <a:schemeClr val="tx1"/>
                </a:solidFill>
                <a:round/>
                <a:headEnd/>
                <a:tailEnd/>
              </a:ln>
              <a:effectLst/>
            </p:spPr>
            <p:txBody>
              <a:bodyPr wrap="none" anchor="ctr"/>
              <a:lstStyle/>
              <a:p>
                <a:pPr>
                  <a:defRPr/>
                </a:pPr>
                <a:endParaRPr lang="en-GB"/>
              </a:p>
            </p:txBody>
          </p:sp>
          <p:sp>
            <p:nvSpPr>
              <p:cNvPr id="432143" name="Oval 15"/>
              <p:cNvSpPr>
                <a:spLocks noChangeArrowheads="1"/>
              </p:cNvSpPr>
              <p:nvPr/>
            </p:nvSpPr>
            <p:spPr bwMode="auto">
              <a:xfrm>
                <a:off x="855" y="2120"/>
                <a:ext cx="144" cy="145"/>
              </a:xfrm>
              <a:prstGeom prst="ellipse">
                <a:avLst/>
              </a:prstGeom>
              <a:solidFill>
                <a:srgbClr val="800000"/>
              </a:solidFill>
              <a:ln w="9525">
                <a:solidFill>
                  <a:schemeClr val="tx1"/>
                </a:solidFill>
                <a:round/>
                <a:headEnd/>
                <a:tailEnd/>
              </a:ln>
              <a:effectLst/>
            </p:spPr>
            <p:txBody>
              <a:bodyPr wrap="none" anchor="ctr"/>
              <a:lstStyle/>
              <a:p>
                <a:pPr>
                  <a:defRPr/>
                </a:pPr>
                <a:endParaRPr lang="en-GB"/>
              </a:p>
            </p:txBody>
          </p:sp>
        </p:grpSp>
      </p:grpSp>
      <p:grpSp>
        <p:nvGrpSpPr>
          <p:cNvPr id="4" name="Group 16"/>
          <p:cNvGrpSpPr>
            <a:grpSpLocks/>
          </p:cNvGrpSpPr>
          <p:nvPr/>
        </p:nvGrpSpPr>
        <p:grpSpPr bwMode="auto">
          <a:xfrm>
            <a:off x="2806700" y="3294063"/>
            <a:ext cx="4933950" cy="671512"/>
            <a:chOff x="1768" y="2075"/>
            <a:chExt cx="3108" cy="423"/>
          </a:xfrm>
        </p:grpSpPr>
        <p:sp>
          <p:nvSpPr>
            <p:cNvPr id="432145" name="Text Box 17"/>
            <p:cNvSpPr txBox="1">
              <a:spLocks noChangeArrowheads="1"/>
            </p:cNvSpPr>
            <p:nvPr/>
          </p:nvSpPr>
          <p:spPr bwMode="auto">
            <a:xfrm>
              <a:off x="1768" y="2296"/>
              <a:ext cx="1542"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2,500 mature individuals</a:t>
              </a:r>
              <a:endParaRPr lang="en-US" sz="1500">
                <a:effectLst>
                  <a:outerShdw blurRad="38100" dist="38100" dir="2700000" algn="tl">
                    <a:srgbClr val="C0C0C0"/>
                  </a:outerShdw>
                </a:effectLst>
                <a:latin typeface="Arial" pitchFamily="34" charset="0"/>
              </a:endParaRPr>
            </a:p>
          </p:txBody>
        </p:sp>
        <p:grpSp>
          <p:nvGrpSpPr>
            <p:cNvPr id="5" name="Group 18"/>
            <p:cNvGrpSpPr>
              <a:grpSpLocks/>
            </p:cNvGrpSpPr>
            <p:nvPr/>
          </p:nvGrpSpPr>
          <p:grpSpPr bwMode="auto">
            <a:xfrm>
              <a:off x="4491" y="2075"/>
              <a:ext cx="385" cy="408"/>
              <a:chOff x="776" y="1712"/>
              <a:chExt cx="612" cy="589"/>
            </a:xfrm>
          </p:grpSpPr>
          <p:grpSp>
            <p:nvGrpSpPr>
              <p:cNvPr id="6" name="Group 19"/>
              <p:cNvGrpSpPr>
                <a:grpSpLocks/>
              </p:cNvGrpSpPr>
              <p:nvPr/>
            </p:nvGrpSpPr>
            <p:grpSpPr bwMode="auto">
              <a:xfrm>
                <a:off x="776" y="2120"/>
                <a:ext cx="173" cy="173"/>
                <a:chOff x="776" y="2120"/>
                <a:chExt cx="296" cy="272"/>
              </a:xfrm>
            </p:grpSpPr>
            <p:sp>
              <p:nvSpPr>
                <p:cNvPr id="432148" name="Oval 20"/>
                <p:cNvSpPr>
                  <a:spLocks noChangeArrowheads="1"/>
                </p:cNvSpPr>
                <p:nvPr/>
              </p:nvSpPr>
              <p:spPr bwMode="auto">
                <a:xfrm>
                  <a:off x="776" y="2248"/>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49" name="Oval 21"/>
                <p:cNvSpPr>
                  <a:spLocks noChangeArrowheads="1"/>
                </p:cNvSpPr>
                <p:nvPr/>
              </p:nvSpPr>
              <p:spPr bwMode="auto">
                <a:xfrm>
                  <a:off x="928" y="2248"/>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50" name="Oval 22"/>
                <p:cNvSpPr>
                  <a:spLocks noChangeArrowheads="1"/>
                </p:cNvSpPr>
                <p:nvPr/>
              </p:nvSpPr>
              <p:spPr bwMode="auto">
                <a:xfrm>
                  <a:off x="855" y="2121"/>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nvGrpSpPr>
              <p:cNvPr id="7" name="Group 23"/>
              <p:cNvGrpSpPr>
                <a:grpSpLocks/>
              </p:cNvGrpSpPr>
              <p:nvPr/>
            </p:nvGrpSpPr>
            <p:grpSpPr bwMode="auto">
              <a:xfrm>
                <a:off x="952" y="2120"/>
                <a:ext cx="173" cy="173"/>
                <a:chOff x="776" y="2120"/>
                <a:chExt cx="296" cy="272"/>
              </a:xfrm>
            </p:grpSpPr>
            <p:sp>
              <p:nvSpPr>
                <p:cNvPr id="432152" name="Oval 24"/>
                <p:cNvSpPr>
                  <a:spLocks noChangeArrowheads="1"/>
                </p:cNvSpPr>
                <p:nvPr/>
              </p:nvSpPr>
              <p:spPr bwMode="auto">
                <a:xfrm>
                  <a:off x="777" y="2248"/>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53" name="Oval 25"/>
                <p:cNvSpPr>
                  <a:spLocks noChangeArrowheads="1"/>
                </p:cNvSpPr>
                <p:nvPr/>
              </p:nvSpPr>
              <p:spPr bwMode="auto">
                <a:xfrm>
                  <a:off x="929" y="2248"/>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54" name="Oval 26"/>
                <p:cNvSpPr>
                  <a:spLocks noChangeArrowheads="1"/>
                </p:cNvSpPr>
                <p:nvPr/>
              </p:nvSpPr>
              <p:spPr bwMode="auto">
                <a:xfrm>
                  <a:off x="856" y="2121"/>
                  <a:ext cx="144" cy="143"/>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nvGrpSpPr>
              <p:cNvPr id="8" name="Group 27"/>
              <p:cNvGrpSpPr>
                <a:grpSpLocks/>
              </p:cNvGrpSpPr>
              <p:nvPr/>
            </p:nvGrpSpPr>
            <p:grpSpPr bwMode="auto">
              <a:xfrm>
                <a:off x="1131" y="2128"/>
                <a:ext cx="173" cy="173"/>
                <a:chOff x="776" y="2120"/>
                <a:chExt cx="296" cy="272"/>
              </a:xfrm>
            </p:grpSpPr>
            <p:sp>
              <p:nvSpPr>
                <p:cNvPr id="432156" name="Oval 28"/>
                <p:cNvSpPr>
                  <a:spLocks noChangeArrowheads="1"/>
                </p:cNvSpPr>
                <p:nvPr/>
              </p:nvSpPr>
              <p:spPr bwMode="auto">
                <a:xfrm>
                  <a:off x="775"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57" name="Oval 29"/>
                <p:cNvSpPr>
                  <a:spLocks noChangeArrowheads="1"/>
                </p:cNvSpPr>
                <p:nvPr/>
              </p:nvSpPr>
              <p:spPr bwMode="auto">
                <a:xfrm>
                  <a:off x="927"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58" name="Oval 30"/>
                <p:cNvSpPr>
                  <a:spLocks noChangeArrowheads="1"/>
                </p:cNvSpPr>
                <p:nvPr/>
              </p:nvSpPr>
              <p:spPr bwMode="auto">
                <a:xfrm>
                  <a:off x="854" y="2120"/>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sp>
            <p:nvSpPr>
              <p:cNvPr id="432159" name="Oval 31"/>
              <p:cNvSpPr>
                <a:spLocks noChangeArrowheads="1"/>
              </p:cNvSpPr>
              <p:nvPr/>
            </p:nvSpPr>
            <p:spPr bwMode="auto">
              <a:xfrm>
                <a:off x="1264" y="2121"/>
                <a:ext cx="84" cy="91"/>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0" name="Oval 32"/>
              <p:cNvSpPr>
                <a:spLocks noChangeArrowheads="1"/>
              </p:cNvSpPr>
              <p:nvPr/>
            </p:nvSpPr>
            <p:spPr bwMode="auto">
              <a:xfrm>
                <a:off x="1216" y="2040"/>
                <a:ext cx="84" cy="92"/>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1" name="Oval 33"/>
              <p:cNvSpPr>
                <a:spLocks noChangeArrowheads="1"/>
              </p:cNvSpPr>
              <p:nvPr/>
            </p:nvSpPr>
            <p:spPr bwMode="auto">
              <a:xfrm>
                <a:off x="1304" y="2209"/>
                <a:ext cx="84" cy="91"/>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nvGrpSpPr>
              <p:cNvPr id="9" name="Group 34"/>
              <p:cNvGrpSpPr>
                <a:grpSpLocks/>
              </p:cNvGrpSpPr>
              <p:nvPr/>
            </p:nvGrpSpPr>
            <p:grpSpPr bwMode="auto">
              <a:xfrm flipV="1">
                <a:off x="864" y="2032"/>
                <a:ext cx="173" cy="173"/>
                <a:chOff x="776" y="2120"/>
                <a:chExt cx="296" cy="272"/>
              </a:xfrm>
            </p:grpSpPr>
            <p:sp>
              <p:nvSpPr>
                <p:cNvPr id="432163" name="Oval 35"/>
                <p:cNvSpPr>
                  <a:spLocks noChangeArrowheads="1"/>
                </p:cNvSpPr>
                <p:nvPr/>
              </p:nvSpPr>
              <p:spPr bwMode="auto">
                <a:xfrm>
                  <a:off x="775" y="2246"/>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4" name="Oval 36"/>
                <p:cNvSpPr>
                  <a:spLocks noChangeArrowheads="1"/>
                </p:cNvSpPr>
                <p:nvPr/>
              </p:nvSpPr>
              <p:spPr bwMode="auto">
                <a:xfrm>
                  <a:off x="927" y="2246"/>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5" name="Oval 37"/>
                <p:cNvSpPr>
                  <a:spLocks noChangeArrowheads="1"/>
                </p:cNvSpPr>
                <p:nvPr/>
              </p:nvSpPr>
              <p:spPr bwMode="auto">
                <a:xfrm>
                  <a:off x="854" y="2119"/>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nvGrpSpPr>
              <p:cNvPr id="10" name="Group 38"/>
              <p:cNvGrpSpPr>
                <a:grpSpLocks/>
              </p:cNvGrpSpPr>
              <p:nvPr/>
            </p:nvGrpSpPr>
            <p:grpSpPr bwMode="auto">
              <a:xfrm flipV="1">
                <a:off x="1043" y="2040"/>
                <a:ext cx="173" cy="173"/>
                <a:chOff x="776" y="2120"/>
                <a:chExt cx="296" cy="272"/>
              </a:xfrm>
            </p:grpSpPr>
            <p:sp>
              <p:nvSpPr>
                <p:cNvPr id="432167" name="Oval 39"/>
                <p:cNvSpPr>
                  <a:spLocks noChangeArrowheads="1"/>
                </p:cNvSpPr>
                <p:nvPr/>
              </p:nvSpPr>
              <p:spPr bwMode="auto">
                <a:xfrm>
                  <a:off x="776"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8" name="Oval 40"/>
                <p:cNvSpPr>
                  <a:spLocks noChangeArrowheads="1"/>
                </p:cNvSpPr>
                <p:nvPr/>
              </p:nvSpPr>
              <p:spPr bwMode="auto">
                <a:xfrm>
                  <a:off x="928"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69" name="Oval 41"/>
                <p:cNvSpPr>
                  <a:spLocks noChangeArrowheads="1"/>
                </p:cNvSpPr>
                <p:nvPr/>
              </p:nvSpPr>
              <p:spPr bwMode="auto">
                <a:xfrm>
                  <a:off x="855" y="2120"/>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sp>
            <p:nvSpPr>
              <p:cNvPr id="432170" name="Oval 42"/>
              <p:cNvSpPr>
                <a:spLocks noChangeArrowheads="1"/>
              </p:cNvSpPr>
              <p:nvPr/>
            </p:nvSpPr>
            <p:spPr bwMode="auto">
              <a:xfrm flipV="1">
                <a:off x="1169" y="1952"/>
                <a:ext cx="83" cy="92"/>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nvGrpSpPr>
              <p:cNvPr id="11" name="Group 43"/>
              <p:cNvGrpSpPr>
                <a:grpSpLocks/>
              </p:cNvGrpSpPr>
              <p:nvPr/>
            </p:nvGrpSpPr>
            <p:grpSpPr bwMode="auto">
              <a:xfrm>
                <a:off x="912" y="1872"/>
                <a:ext cx="173" cy="173"/>
                <a:chOff x="776" y="2120"/>
                <a:chExt cx="296" cy="272"/>
              </a:xfrm>
            </p:grpSpPr>
            <p:sp>
              <p:nvSpPr>
                <p:cNvPr id="432172" name="Oval 44"/>
                <p:cNvSpPr>
                  <a:spLocks noChangeArrowheads="1"/>
                </p:cNvSpPr>
                <p:nvPr/>
              </p:nvSpPr>
              <p:spPr bwMode="auto">
                <a:xfrm>
                  <a:off x="777"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73" name="Oval 45"/>
                <p:cNvSpPr>
                  <a:spLocks noChangeArrowheads="1"/>
                </p:cNvSpPr>
                <p:nvPr/>
              </p:nvSpPr>
              <p:spPr bwMode="auto">
                <a:xfrm>
                  <a:off x="927"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74" name="Oval 46"/>
                <p:cNvSpPr>
                  <a:spLocks noChangeArrowheads="1"/>
                </p:cNvSpPr>
                <p:nvPr/>
              </p:nvSpPr>
              <p:spPr bwMode="auto">
                <a:xfrm>
                  <a:off x="856" y="2120"/>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nvGrpSpPr>
              <p:cNvPr id="12" name="Group 47"/>
              <p:cNvGrpSpPr>
                <a:grpSpLocks/>
              </p:cNvGrpSpPr>
              <p:nvPr/>
            </p:nvGrpSpPr>
            <p:grpSpPr bwMode="auto">
              <a:xfrm>
                <a:off x="1000" y="1712"/>
                <a:ext cx="173" cy="173"/>
                <a:chOff x="776" y="2120"/>
                <a:chExt cx="296" cy="272"/>
              </a:xfrm>
            </p:grpSpPr>
            <p:sp>
              <p:nvSpPr>
                <p:cNvPr id="432176" name="Oval 48"/>
                <p:cNvSpPr>
                  <a:spLocks noChangeArrowheads="1"/>
                </p:cNvSpPr>
                <p:nvPr/>
              </p:nvSpPr>
              <p:spPr bwMode="auto">
                <a:xfrm>
                  <a:off x="776"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77" name="Oval 49"/>
                <p:cNvSpPr>
                  <a:spLocks noChangeArrowheads="1"/>
                </p:cNvSpPr>
                <p:nvPr/>
              </p:nvSpPr>
              <p:spPr bwMode="auto">
                <a:xfrm>
                  <a:off x="929" y="2247"/>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78" name="Oval 50"/>
                <p:cNvSpPr>
                  <a:spLocks noChangeArrowheads="1"/>
                </p:cNvSpPr>
                <p:nvPr/>
              </p:nvSpPr>
              <p:spPr bwMode="auto">
                <a:xfrm>
                  <a:off x="855" y="2120"/>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nvGrpSpPr>
              <p:cNvPr id="13" name="Group 51"/>
              <p:cNvGrpSpPr>
                <a:grpSpLocks/>
              </p:cNvGrpSpPr>
              <p:nvPr/>
            </p:nvGrpSpPr>
            <p:grpSpPr bwMode="auto">
              <a:xfrm flipV="1">
                <a:off x="1040" y="1872"/>
                <a:ext cx="173" cy="173"/>
                <a:chOff x="776" y="2120"/>
                <a:chExt cx="296" cy="272"/>
              </a:xfrm>
            </p:grpSpPr>
            <p:sp>
              <p:nvSpPr>
                <p:cNvPr id="432180" name="Oval 52"/>
                <p:cNvSpPr>
                  <a:spLocks noChangeArrowheads="1"/>
                </p:cNvSpPr>
                <p:nvPr/>
              </p:nvSpPr>
              <p:spPr bwMode="auto">
                <a:xfrm>
                  <a:off x="776" y="2246"/>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81" name="Oval 53"/>
                <p:cNvSpPr>
                  <a:spLocks noChangeArrowheads="1"/>
                </p:cNvSpPr>
                <p:nvPr/>
              </p:nvSpPr>
              <p:spPr bwMode="auto">
                <a:xfrm>
                  <a:off x="928" y="2246"/>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sp>
              <p:nvSpPr>
                <p:cNvPr id="432182" name="Oval 54"/>
                <p:cNvSpPr>
                  <a:spLocks noChangeArrowheads="1"/>
                </p:cNvSpPr>
                <p:nvPr/>
              </p:nvSpPr>
              <p:spPr bwMode="auto">
                <a:xfrm>
                  <a:off x="855" y="2119"/>
                  <a:ext cx="144" cy="145"/>
                </a:xfrm>
                <a:prstGeom prst="ellipse">
                  <a:avLst/>
                </a:prstGeom>
                <a:solidFill>
                  <a:srgbClr val="993300"/>
                </a:solidFill>
                <a:ln w="9525">
                  <a:solidFill>
                    <a:schemeClr val="tx1"/>
                  </a:solidFill>
                  <a:round/>
                  <a:headEnd/>
                  <a:tailEnd/>
                </a:ln>
                <a:effectLst/>
              </p:spPr>
              <p:txBody>
                <a:bodyPr wrap="none" anchor="ctr"/>
                <a:lstStyle/>
                <a:p>
                  <a:pPr>
                    <a:defRPr/>
                  </a:pPr>
                  <a:endParaRPr lang="en-GB"/>
                </a:p>
              </p:txBody>
            </p:sp>
          </p:grpSp>
        </p:grpSp>
      </p:grpSp>
      <p:grpSp>
        <p:nvGrpSpPr>
          <p:cNvPr id="14" name="Group 55"/>
          <p:cNvGrpSpPr>
            <a:grpSpLocks/>
          </p:cNvGrpSpPr>
          <p:nvPr/>
        </p:nvGrpSpPr>
        <p:grpSpPr bwMode="auto">
          <a:xfrm>
            <a:off x="2806700" y="4365625"/>
            <a:ext cx="5437188" cy="1800225"/>
            <a:chOff x="1768" y="2750"/>
            <a:chExt cx="3425" cy="1134"/>
          </a:xfrm>
        </p:grpSpPr>
        <p:sp>
          <p:nvSpPr>
            <p:cNvPr id="432184" name="Text Box 56"/>
            <p:cNvSpPr txBox="1">
              <a:spLocks noChangeArrowheads="1"/>
            </p:cNvSpPr>
            <p:nvPr/>
          </p:nvSpPr>
          <p:spPr bwMode="auto">
            <a:xfrm>
              <a:off x="1768" y="3183"/>
              <a:ext cx="1632"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10,000 mature individuals</a:t>
              </a:r>
              <a:endParaRPr lang="en-US" sz="1500">
                <a:effectLst>
                  <a:outerShdw blurRad="38100" dist="38100" dir="2700000" algn="tl">
                    <a:srgbClr val="C0C0C0"/>
                  </a:outerShdw>
                </a:effectLst>
                <a:latin typeface="Arial" pitchFamily="34" charset="0"/>
              </a:endParaRPr>
            </a:p>
          </p:txBody>
        </p:sp>
        <p:grpSp>
          <p:nvGrpSpPr>
            <p:cNvPr id="15" name="Group 57"/>
            <p:cNvGrpSpPr>
              <a:grpSpLocks/>
            </p:cNvGrpSpPr>
            <p:nvPr/>
          </p:nvGrpSpPr>
          <p:grpSpPr bwMode="auto">
            <a:xfrm>
              <a:off x="4091" y="2750"/>
              <a:ext cx="1102" cy="1134"/>
              <a:chOff x="1008" y="1121"/>
              <a:chExt cx="1220" cy="1156"/>
            </a:xfrm>
          </p:grpSpPr>
          <p:grpSp>
            <p:nvGrpSpPr>
              <p:cNvPr id="16" name="Group 58"/>
              <p:cNvGrpSpPr>
                <a:grpSpLocks/>
              </p:cNvGrpSpPr>
              <p:nvPr/>
            </p:nvGrpSpPr>
            <p:grpSpPr bwMode="auto">
              <a:xfrm>
                <a:off x="1008" y="1680"/>
                <a:ext cx="612" cy="589"/>
                <a:chOff x="776" y="1712"/>
                <a:chExt cx="612" cy="589"/>
              </a:xfrm>
            </p:grpSpPr>
            <p:grpSp>
              <p:nvGrpSpPr>
                <p:cNvPr id="17" name="Group 59"/>
                <p:cNvGrpSpPr>
                  <a:grpSpLocks/>
                </p:cNvGrpSpPr>
                <p:nvPr/>
              </p:nvGrpSpPr>
              <p:grpSpPr bwMode="auto">
                <a:xfrm>
                  <a:off x="776" y="2120"/>
                  <a:ext cx="173" cy="173"/>
                  <a:chOff x="776" y="2120"/>
                  <a:chExt cx="296" cy="272"/>
                </a:xfrm>
              </p:grpSpPr>
              <p:sp>
                <p:nvSpPr>
                  <p:cNvPr id="432188" name="Oval 60"/>
                  <p:cNvSpPr>
                    <a:spLocks noChangeArrowheads="1"/>
                  </p:cNvSpPr>
                  <p:nvPr/>
                </p:nvSpPr>
                <p:spPr bwMode="auto">
                  <a:xfrm>
                    <a:off x="776" y="2246"/>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89" name="Oval 61"/>
                  <p:cNvSpPr>
                    <a:spLocks noChangeArrowheads="1"/>
                  </p:cNvSpPr>
                  <p:nvPr/>
                </p:nvSpPr>
                <p:spPr bwMode="auto">
                  <a:xfrm>
                    <a:off x="928" y="2246"/>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90" name="Oval 62"/>
                  <p:cNvSpPr>
                    <a:spLocks noChangeArrowheads="1"/>
                  </p:cNvSpPr>
                  <p:nvPr/>
                </p:nvSpPr>
                <p:spPr bwMode="auto">
                  <a:xfrm>
                    <a:off x="856" y="2113"/>
                    <a:ext cx="144" cy="147"/>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18" name="Group 63"/>
                <p:cNvGrpSpPr>
                  <a:grpSpLocks/>
                </p:cNvGrpSpPr>
                <p:nvPr/>
              </p:nvGrpSpPr>
              <p:grpSpPr bwMode="auto">
                <a:xfrm>
                  <a:off x="952" y="2120"/>
                  <a:ext cx="173" cy="173"/>
                  <a:chOff x="776" y="2120"/>
                  <a:chExt cx="296" cy="272"/>
                </a:xfrm>
              </p:grpSpPr>
              <p:sp>
                <p:nvSpPr>
                  <p:cNvPr id="432192" name="Oval 64"/>
                  <p:cNvSpPr>
                    <a:spLocks noChangeArrowheads="1"/>
                  </p:cNvSpPr>
                  <p:nvPr/>
                </p:nvSpPr>
                <p:spPr bwMode="auto">
                  <a:xfrm>
                    <a:off x="776" y="2246"/>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93" name="Oval 65"/>
                  <p:cNvSpPr>
                    <a:spLocks noChangeArrowheads="1"/>
                  </p:cNvSpPr>
                  <p:nvPr/>
                </p:nvSpPr>
                <p:spPr bwMode="auto">
                  <a:xfrm>
                    <a:off x="928" y="2246"/>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94" name="Oval 66"/>
                  <p:cNvSpPr>
                    <a:spLocks noChangeArrowheads="1"/>
                  </p:cNvSpPr>
                  <p:nvPr/>
                </p:nvSpPr>
                <p:spPr bwMode="auto">
                  <a:xfrm>
                    <a:off x="856" y="2113"/>
                    <a:ext cx="144" cy="147"/>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19" name="Group 67"/>
                <p:cNvGrpSpPr>
                  <a:grpSpLocks/>
                </p:cNvGrpSpPr>
                <p:nvPr/>
              </p:nvGrpSpPr>
              <p:grpSpPr bwMode="auto">
                <a:xfrm>
                  <a:off x="1131" y="2128"/>
                  <a:ext cx="173" cy="173"/>
                  <a:chOff x="776" y="2120"/>
                  <a:chExt cx="296" cy="272"/>
                </a:xfrm>
              </p:grpSpPr>
              <p:sp>
                <p:nvSpPr>
                  <p:cNvPr id="432196" name="Oval 68"/>
                  <p:cNvSpPr>
                    <a:spLocks noChangeArrowheads="1"/>
                  </p:cNvSpPr>
                  <p:nvPr/>
                </p:nvSpPr>
                <p:spPr bwMode="auto">
                  <a:xfrm>
                    <a:off x="780" y="2248"/>
                    <a:ext cx="140"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97" name="Oval 69"/>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198" name="Oval 70"/>
                  <p:cNvSpPr>
                    <a:spLocks noChangeArrowheads="1"/>
                  </p:cNvSpPr>
                  <p:nvPr/>
                </p:nvSpPr>
                <p:spPr bwMode="auto">
                  <a:xfrm>
                    <a:off x="856" y="211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199" name="Oval 71"/>
                <p:cNvSpPr>
                  <a:spLocks noChangeArrowheads="1"/>
                </p:cNvSpPr>
                <p:nvPr/>
              </p:nvSpPr>
              <p:spPr bwMode="auto">
                <a:xfrm>
                  <a:off x="1264" y="2113"/>
                  <a:ext cx="84" cy="99"/>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0" name="Oval 72"/>
                <p:cNvSpPr>
                  <a:spLocks noChangeArrowheads="1"/>
                </p:cNvSpPr>
                <p:nvPr/>
              </p:nvSpPr>
              <p:spPr bwMode="auto">
                <a:xfrm>
                  <a:off x="1217" y="2040"/>
                  <a:ext cx="83"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1" name="Oval 73"/>
                <p:cNvSpPr>
                  <a:spLocks noChangeArrowheads="1"/>
                </p:cNvSpPr>
                <p:nvPr/>
              </p:nvSpPr>
              <p:spPr bwMode="auto">
                <a:xfrm>
                  <a:off x="1304" y="2208"/>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20" name="Group 74"/>
                <p:cNvGrpSpPr>
                  <a:grpSpLocks/>
                </p:cNvGrpSpPr>
                <p:nvPr/>
              </p:nvGrpSpPr>
              <p:grpSpPr bwMode="auto">
                <a:xfrm flipV="1">
                  <a:off x="864" y="2032"/>
                  <a:ext cx="173" cy="173"/>
                  <a:chOff x="776" y="2120"/>
                  <a:chExt cx="296" cy="272"/>
                </a:xfrm>
              </p:grpSpPr>
              <p:sp>
                <p:nvSpPr>
                  <p:cNvPr id="432203" name="Oval 75"/>
                  <p:cNvSpPr>
                    <a:spLocks noChangeArrowheads="1"/>
                  </p:cNvSpPr>
                  <p:nvPr/>
                </p:nvSpPr>
                <p:spPr bwMode="auto">
                  <a:xfrm>
                    <a:off x="786" y="2248"/>
                    <a:ext cx="13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4" name="Oval 76"/>
                  <p:cNvSpPr>
                    <a:spLocks noChangeArrowheads="1"/>
                  </p:cNvSpPr>
                  <p:nvPr/>
                </p:nvSpPr>
                <p:spPr bwMode="auto">
                  <a:xfrm>
                    <a:off x="930"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5" name="Oval 77"/>
                  <p:cNvSpPr>
                    <a:spLocks noChangeArrowheads="1"/>
                  </p:cNvSpPr>
                  <p:nvPr/>
                </p:nvSpPr>
                <p:spPr bwMode="auto">
                  <a:xfrm>
                    <a:off x="858"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21" name="Group 78"/>
                <p:cNvGrpSpPr>
                  <a:grpSpLocks/>
                </p:cNvGrpSpPr>
                <p:nvPr/>
              </p:nvGrpSpPr>
              <p:grpSpPr bwMode="auto">
                <a:xfrm flipV="1">
                  <a:off x="1043" y="2040"/>
                  <a:ext cx="173" cy="173"/>
                  <a:chOff x="776" y="2120"/>
                  <a:chExt cx="296" cy="272"/>
                </a:xfrm>
              </p:grpSpPr>
              <p:sp>
                <p:nvSpPr>
                  <p:cNvPr id="432207" name="Oval 79"/>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8" name="Oval 80"/>
                  <p:cNvSpPr>
                    <a:spLocks noChangeArrowheads="1"/>
                  </p:cNvSpPr>
                  <p:nvPr/>
                </p:nvSpPr>
                <p:spPr bwMode="auto">
                  <a:xfrm>
                    <a:off x="929" y="2248"/>
                    <a:ext cx="15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09" name="Oval 81"/>
                  <p:cNvSpPr>
                    <a:spLocks noChangeArrowheads="1"/>
                  </p:cNvSpPr>
                  <p:nvPr/>
                </p:nvSpPr>
                <p:spPr bwMode="auto">
                  <a:xfrm>
                    <a:off x="855" y="2120"/>
                    <a:ext cx="146"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210" name="Oval 82"/>
                <p:cNvSpPr>
                  <a:spLocks noChangeArrowheads="1"/>
                </p:cNvSpPr>
                <p:nvPr/>
              </p:nvSpPr>
              <p:spPr bwMode="auto">
                <a:xfrm flipV="1">
                  <a:off x="1168" y="1952"/>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22" name="Group 83"/>
                <p:cNvGrpSpPr>
                  <a:grpSpLocks/>
                </p:cNvGrpSpPr>
                <p:nvPr/>
              </p:nvGrpSpPr>
              <p:grpSpPr bwMode="auto">
                <a:xfrm>
                  <a:off x="912" y="1872"/>
                  <a:ext cx="173" cy="173"/>
                  <a:chOff x="776" y="2120"/>
                  <a:chExt cx="296" cy="272"/>
                </a:xfrm>
              </p:grpSpPr>
              <p:sp>
                <p:nvSpPr>
                  <p:cNvPr id="432212" name="Oval 84"/>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13" name="Oval 85"/>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14" name="Oval 86"/>
                  <p:cNvSpPr>
                    <a:spLocks noChangeArrowheads="1"/>
                  </p:cNvSpPr>
                  <p:nvPr/>
                </p:nvSpPr>
                <p:spPr bwMode="auto">
                  <a:xfrm>
                    <a:off x="856" y="211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23" name="Group 87"/>
                <p:cNvGrpSpPr>
                  <a:grpSpLocks/>
                </p:cNvGrpSpPr>
                <p:nvPr/>
              </p:nvGrpSpPr>
              <p:grpSpPr bwMode="auto">
                <a:xfrm>
                  <a:off x="1000" y="1712"/>
                  <a:ext cx="173" cy="173"/>
                  <a:chOff x="776" y="2120"/>
                  <a:chExt cx="296" cy="272"/>
                </a:xfrm>
              </p:grpSpPr>
              <p:sp>
                <p:nvSpPr>
                  <p:cNvPr id="432216" name="Oval 88"/>
                  <p:cNvSpPr>
                    <a:spLocks noChangeArrowheads="1"/>
                  </p:cNvSpPr>
                  <p:nvPr/>
                </p:nvSpPr>
                <p:spPr bwMode="auto">
                  <a:xfrm>
                    <a:off x="772" y="2248"/>
                    <a:ext cx="148"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17" name="Oval 89"/>
                  <p:cNvSpPr>
                    <a:spLocks noChangeArrowheads="1"/>
                  </p:cNvSpPr>
                  <p:nvPr/>
                </p:nvSpPr>
                <p:spPr bwMode="auto">
                  <a:xfrm>
                    <a:off x="929" y="2248"/>
                    <a:ext cx="15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18" name="Oval 90"/>
                  <p:cNvSpPr>
                    <a:spLocks noChangeArrowheads="1"/>
                  </p:cNvSpPr>
                  <p:nvPr/>
                </p:nvSpPr>
                <p:spPr bwMode="auto">
                  <a:xfrm>
                    <a:off x="855" y="2118"/>
                    <a:ext cx="146"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24" name="Group 91"/>
                <p:cNvGrpSpPr>
                  <a:grpSpLocks/>
                </p:cNvGrpSpPr>
                <p:nvPr/>
              </p:nvGrpSpPr>
              <p:grpSpPr bwMode="auto">
                <a:xfrm flipV="1">
                  <a:off x="1040" y="1872"/>
                  <a:ext cx="173" cy="173"/>
                  <a:chOff x="776" y="2120"/>
                  <a:chExt cx="296" cy="272"/>
                </a:xfrm>
              </p:grpSpPr>
              <p:sp>
                <p:nvSpPr>
                  <p:cNvPr id="432220" name="Oval 92"/>
                  <p:cNvSpPr>
                    <a:spLocks noChangeArrowheads="1"/>
                  </p:cNvSpPr>
                  <p:nvPr/>
                </p:nvSpPr>
                <p:spPr bwMode="auto">
                  <a:xfrm>
                    <a:off x="786" y="2248"/>
                    <a:ext cx="13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21" name="Oval 93"/>
                  <p:cNvSpPr>
                    <a:spLocks noChangeArrowheads="1"/>
                  </p:cNvSpPr>
                  <p:nvPr/>
                </p:nvSpPr>
                <p:spPr bwMode="auto">
                  <a:xfrm>
                    <a:off x="930"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22" name="Oval 94"/>
                  <p:cNvSpPr>
                    <a:spLocks noChangeArrowheads="1"/>
                  </p:cNvSpPr>
                  <p:nvPr/>
                </p:nvSpPr>
                <p:spPr bwMode="auto">
                  <a:xfrm>
                    <a:off x="858"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grpSp>
            <p:nvGrpSpPr>
              <p:cNvPr id="25" name="Group 95"/>
              <p:cNvGrpSpPr>
                <a:grpSpLocks/>
              </p:cNvGrpSpPr>
              <p:nvPr/>
            </p:nvGrpSpPr>
            <p:grpSpPr bwMode="auto">
              <a:xfrm>
                <a:off x="1616" y="1688"/>
                <a:ext cx="612" cy="589"/>
                <a:chOff x="776" y="1712"/>
                <a:chExt cx="612" cy="589"/>
              </a:xfrm>
            </p:grpSpPr>
            <p:grpSp>
              <p:nvGrpSpPr>
                <p:cNvPr id="26" name="Group 96"/>
                <p:cNvGrpSpPr>
                  <a:grpSpLocks/>
                </p:cNvGrpSpPr>
                <p:nvPr/>
              </p:nvGrpSpPr>
              <p:grpSpPr bwMode="auto">
                <a:xfrm>
                  <a:off x="776" y="2120"/>
                  <a:ext cx="173" cy="173"/>
                  <a:chOff x="776" y="2120"/>
                  <a:chExt cx="296" cy="272"/>
                </a:xfrm>
              </p:grpSpPr>
              <p:sp>
                <p:nvSpPr>
                  <p:cNvPr id="432225" name="Oval 97"/>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26" name="Oval 98"/>
                  <p:cNvSpPr>
                    <a:spLocks noChangeArrowheads="1"/>
                  </p:cNvSpPr>
                  <p:nvPr/>
                </p:nvSpPr>
                <p:spPr bwMode="auto">
                  <a:xfrm>
                    <a:off x="927" y="2248"/>
                    <a:ext cx="13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27" name="Oval 99"/>
                  <p:cNvSpPr>
                    <a:spLocks noChangeArrowheads="1"/>
                  </p:cNvSpPr>
                  <p:nvPr/>
                </p:nvSpPr>
                <p:spPr bwMode="auto">
                  <a:xfrm>
                    <a:off x="855" y="211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27" name="Group 100"/>
                <p:cNvGrpSpPr>
                  <a:grpSpLocks/>
                </p:cNvGrpSpPr>
                <p:nvPr/>
              </p:nvGrpSpPr>
              <p:grpSpPr bwMode="auto">
                <a:xfrm>
                  <a:off x="952" y="2120"/>
                  <a:ext cx="173" cy="173"/>
                  <a:chOff x="776" y="2120"/>
                  <a:chExt cx="296" cy="272"/>
                </a:xfrm>
              </p:grpSpPr>
              <p:sp>
                <p:nvSpPr>
                  <p:cNvPr id="432229" name="Oval 101"/>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0" name="Oval 102"/>
                  <p:cNvSpPr>
                    <a:spLocks noChangeArrowheads="1"/>
                  </p:cNvSpPr>
                  <p:nvPr/>
                </p:nvSpPr>
                <p:spPr bwMode="auto">
                  <a:xfrm>
                    <a:off x="927" y="2248"/>
                    <a:ext cx="13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1" name="Oval 103"/>
                  <p:cNvSpPr>
                    <a:spLocks noChangeArrowheads="1"/>
                  </p:cNvSpPr>
                  <p:nvPr/>
                </p:nvSpPr>
                <p:spPr bwMode="auto">
                  <a:xfrm>
                    <a:off x="855" y="211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28" name="Group 104"/>
                <p:cNvGrpSpPr>
                  <a:grpSpLocks/>
                </p:cNvGrpSpPr>
                <p:nvPr/>
              </p:nvGrpSpPr>
              <p:grpSpPr bwMode="auto">
                <a:xfrm>
                  <a:off x="1131" y="2128"/>
                  <a:ext cx="173" cy="173"/>
                  <a:chOff x="776" y="2120"/>
                  <a:chExt cx="296" cy="272"/>
                </a:xfrm>
              </p:grpSpPr>
              <p:sp>
                <p:nvSpPr>
                  <p:cNvPr id="432233" name="Oval 105"/>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4" name="Oval 106"/>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5" name="Oval 107"/>
                  <p:cNvSpPr>
                    <a:spLocks noChangeArrowheads="1"/>
                  </p:cNvSpPr>
                  <p:nvPr/>
                </p:nvSpPr>
                <p:spPr bwMode="auto">
                  <a:xfrm>
                    <a:off x="856"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236" name="Oval 108"/>
                <p:cNvSpPr>
                  <a:spLocks noChangeArrowheads="1"/>
                </p:cNvSpPr>
                <p:nvPr/>
              </p:nvSpPr>
              <p:spPr bwMode="auto">
                <a:xfrm>
                  <a:off x="1264" y="2120"/>
                  <a:ext cx="84" cy="101"/>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7" name="Oval 109"/>
                <p:cNvSpPr>
                  <a:spLocks noChangeArrowheads="1"/>
                </p:cNvSpPr>
                <p:nvPr/>
              </p:nvSpPr>
              <p:spPr bwMode="auto">
                <a:xfrm>
                  <a:off x="1216" y="2040"/>
                  <a:ext cx="83"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38" name="Oval 110"/>
                <p:cNvSpPr>
                  <a:spLocks noChangeArrowheads="1"/>
                </p:cNvSpPr>
                <p:nvPr/>
              </p:nvSpPr>
              <p:spPr bwMode="auto">
                <a:xfrm>
                  <a:off x="1304" y="2208"/>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29" name="Group 111"/>
                <p:cNvGrpSpPr>
                  <a:grpSpLocks/>
                </p:cNvGrpSpPr>
                <p:nvPr/>
              </p:nvGrpSpPr>
              <p:grpSpPr bwMode="auto">
                <a:xfrm flipV="1">
                  <a:off x="864" y="2032"/>
                  <a:ext cx="173" cy="173"/>
                  <a:chOff x="776" y="2120"/>
                  <a:chExt cx="296" cy="272"/>
                </a:xfrm>
              </p:grpSpPr>
              <p:sp>
                <p:nvSpPr>
                  <p:cNvPr id="432240" name="Oval 112"/>
                  <p:cNvSpPr>
                    <a:spLocks noChangeArrowheads="1"/>
                  </p:cNvSpPr>
                  <p:nvPr/>
                </p:nvSpPr>
                <p:spPr bwMode="auto">
                  <a:xfrm>
                    <a:off x="778" y="2248"/>
                    <a:ext cx="142"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41" name="Oval 113"/>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42" name="Oval 114"/>
                  <p:cNvSpPr>
                    <a:spLocks noChangeArrowheads="1"/>
                  </p:cNvSpPr>
                  <p:nvPr/>
                </p:nvSpPr>
                <p:spPr bwMode="auto">
                  <a:xfrm>
                    <a:off x="856"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30" name="Group 115"/>
                <p:cNvGrpSpPr>
                  <a:grpSpLocks/>
                </p:cNvGrpSpPr>
                <p:nvPr/>
              </p:nvGrpSpPr>
              <p:grpSpPr bwMode="auto">
                <a:xfrm flipV="1">
                  <a:off x="1043" y="2040"/>
                  <a:ext cx="173" cy="173"/>
                  <a:chOff x="776" y="2120"/>
                  <a:chExt cx="296" cy="272"/>
                </a:xfrm>
              </p:grpSpPr>
              <p:sp>
                <p:nvSpPr>
                  <p:cNvPr id="432244" name="Oval 116"/>
                  <p:cNvSpPr>
                    <a:spLocks noChangeArrowheads="1"/>
                  </p:cNvSpPr>
                  <p:nvPr/>
                </p:nvSpPr>
                <p:spPr bwMode="auto">
                  <a:xfrm>
                    <a:off x="772" y="2248"/>
                    <a:ext cx="148"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45" name="Oval 117"/>
                  <p:cNvSpPr>
                    <a:spLocks noChangeArrowheads="1"/>
                  </p:cNvSpPr>
                  <p:nvPr/>
                </p:nvSpPr>
                <p:spPr bwMode="auto">
                  <a:xfrm>
                    <a:off x="929" y="2248"/>
                    <a:ext cx="15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46" name="Oval 118"/>
                  <p:cNvSpPr>
                    <a:spLocks noChangeArrowheads="1"/>
                  </p:cNvSpPr>
                  <p:nvPr/>
                </p:nvSpPr>
                <p:spPr bwMode="auto">
                  <a:xfrm>
                    <a:off x="855" y="2118"/>
                    <a:ext cx="146"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247" name="Oval 119"/>
                <p:cNvSpPr>
                  <a:spLocks noChangeArrowheads="1"/>
                </p:cNvSpPr>
                <p:nvPr/>
              </p:nvSpPr>
              <p:spPr bwMode="auto">
                <a:xfrm flipV="1">
                  <a:off x="1168" y="1952"/>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31" name="Group 120"/>
                <p:cNvGrpSpPr>
                  <a:grpSpLocks/>
                </p:cNvGrpSpPr>
                <p:nvPr/>
              </p:nvGrpSpPr>
              <p:grpSpPr bwMode="auto">
                <a:xfrm>
                  <a:off x="912" y="1872"/>
                  <a:ext cx="173" cy="173"/>
                  <a:chOff x="776" y="2120"/>
                  <a:chExt cx="296" cy="272"/>
                </a:xfrm>
              </p:grpSpPr>
              <p:sp>
                <p:nvSpPr>
                  <p:cNvPr id="432249" name="Oval 121"/>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0" name="Oval 122"/>
                  <p:cNvSpPr>
                    <a:spLocks noChangeArrowheads="1"/>
                  </p:cNvSpPr>
                  <p:nvPr/>
                </p:nvSpPr>
                <p:spPr bwMode="auto">
                  <a:xfrm>
                    <a:off x="927" y="2248"/>
                    <a:ext cx="13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1" name="Oval 123"/>
                  <p:cNvSpPr>
                    <a:spLocks noChangeArrowheads="1"/>
                  </p:cNvSpPr>
                  <p:nvPr/>
                </p:nvSpPr>
                <p:spPr bwMode="auto">
                  <a:xfrm>
                    <a:off x="855"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0" name="Group 124"/>
                <p:cNvGrpSpPr>
                  <a:grpSpLocks/>
                </p:cNvGrpSpPr>
                <p:nvPr/>
              </p:nvGrpSpPr>
              <p:grpSpPr bwMode="auto">
                <a:xfrm>
                  <a:off x="1000" y="1712"/>
                  <a:ext cx="173" cy="173"/>
                  <a:chOff x="776" y="2120"/>
                  <a:chExt cx="296" cy="272"/>
                </a:xfrm>
              </p:grpSpPr>
              <p:sp>
                <p:nvSpPr>
                  <p:cNvPr id="432253" name="Oval 125"/>
                  <p:cNvSpPr>
                    <a:spLocks noChangeArrowheads="1"/>
                  </p:cNvSpPr>
                  <p:nvPr/>
                </p:nvSpPr>
                <p:spPr bwMode="auto">
                  <a:xfrm>
                    <a:off x="766" y="2248"/>
                    <a:ext cx="15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4" name="Oval 126"/>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5" name="Oval 127"/>
                  <p:cNvSpPr>
                    <a:spLocks noChangeArrowheads="1"/>
                  </p:cNvSpPr>
                  <p:nvPr/>
                </p:nvSpPr>
                <p:spPr bwMode="auto">
                  <a:xfrm>
                    <a:off x="855" y="2120"/>
                    <a:ext cx="146"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4" name="Group 128"/>
                <p:cNvGrpSpPr>
                  <a:grpSpLocks/>
                </p:cNvGrpSpPr>
                <p:nvPr/>
              </p:nvGrpSpPr>
              <p:grpSpPr bwMode="auto">
                <a:xfrm flipV="1">
                  <a:off x="1040" y="1872"/>
                  <a:ext cx="173" cy="173"/>
                  <a:chOff x="776" y="2120"/>
                  <a:chExt cx="296" cy="272"/>
                </a:xfrm>
              </p:grpSpPr>
              <p:sp>
                <p:nvSpPr>
                  <p:cNvPr id="432257" name="Oval 129"/>
                  <p:cNvSpPr>
                    <a:spLocks noChangeArrowheads="1"/>
                  </p:cNvSpPr>
                  <p:nvPr/>
                </p:nvSpPr>
                <p:spPr bwMode="auto">
                  <a:xfrm>
                    <a:off x="780" y="2248"/>
                    <a:ext cx="140"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8" name="Oval 130"/>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59" name="Oval 131"/>
                  <p:cNvSpPr>
                    <a:spLocks noChangeArrowheads="1"/>
                  </p:cNvSpPr>
                  <p:nvPr/>
                </p:nvSpPr>
                <p:spPr bwMode="auto">
                  <a:xfrm>
                    <a:off x="856"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grpSp>
            <p:nvGrpSpPr>
              <p:cNvPr id="432325" name="Group 132"/>
              <p:cNvGrpSpPr>
                <a:grpSpLocks/>
              </p:cNvGrpSpPr>
              <p:nvPr/>
            </p:nvGrpSpPr>
            <p:grpSpPr bwMode="auto">
              <a:xfrm>
                <a:off x="1352" y="1448"/>
                <a:ext cx="173" cy="173"/>
                <a:chOff x="776" y="2120"/>
                <a:chExt cx="296" cy="272"/>
              </a:xfrm>
            </p:grpSpPr>
            <p:sp>
              <p:nvSpPr>
                <p:cNvPr id="432261" name="Oval 133"/>
                <p:cNvSpPr>
                  <a:spLocks noChangeArrowheads="1"/>
                </p:cNvSpPr>
                <p:nvPr/>
              </p:nvSpPr>
              <p:spPr bwMode="auto">
                <a:xfrm>
                  <a:off x="778" y="2249"/>
                  <a:ext cx="142"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62" name="Oval 134"/>
                <p:cNvSpPr>
                  <a:spLocks noChangeArrowheads="1"/>
                </p:cNvSpPr>
                <p:nvPr/>
              </p:nvSpPr>
              <p:spPr bwMode="auto">
                <a:xfrm>
                  <a:off x="928"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63" name="Oval 135"/>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6" name="Group 136"/>
              <p:cNvGrpSpPr>
                <a:grpSpLocks/>
              </p:cNvGrpSpPr>
              <p:nvPr/>
            </p:nvGrpSpPr>
            <p:grpSpPr bwMode="auto">
              <a:xfrm>
                <a:off x="1528" y="1448"/>
                <a:ext cx="173" cy="173"/>
                <a:chOff x="776" y="2120"/>
                <a:chExt cx="296" cy="272"/>
              </a:xfrm>
            </p:grpSpPr>
            <p:sp>
              <p:nvSpPr>
                <p:cNvPr id="432265" name="Oval 137"/>
                <p:cNvSpPr>
                  <a:spLocks noChangeArrowheads="1"/>
                </p:cNvSpPr>
                <p:nvPr/>
              </p:nvSpPr>
              <p:spPr bwMode="auto">
                <a:xfrm>
                  <a:off x="778" y="2249"/>
                  <a:ext cx="142"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66" name="Oval 138"/>
                <p:cNvSpPr>
                  <a:spLocks noChangeArrowheads="1"/>
                </p:cNvSpPr>
                <p:nvPr/>
              </p:nvSpPr>
              <p:spPr bwMode="auto">
                <a:xfrm>
                  <a:off x="928"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67" name="Oval 139"/>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7" name="Group 140"/>
              <p:cNvGrpSpPr>
                <a:grpSpLocks/>
              </p:cNvGrpSpPr>
              <p:nvPr/>
            </p:nvGrpSpPr>
            <p:grpSpPr bwMode="auto">
              <a:xfrm>
                <a:off x="1707" y="1456"/>
                <a:ext cx="173" cy="173"/>
                <a:chOff x="776" y="2120"/>
                <a:chExt cx="296" cy="272"/>
              </a:xfrm>
            </p:grpSpPr>
            <p:sp>
              <p:nvSpPr>
                <p:cNvPr id="432269" name="Oval 141"/>
                <p:cNvSpPr>
                  <a:spLocks noChangeArrowheads="1"/>
                </p:cNvSpPr>
                <p:nvPr/>
              </p:nvSpPr>
              <p:spPr bwMode="auto">
                <a:xfrm>
                  <a:off x="770" y="2249"/>
                  <a:ext cx="150"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0" name="Oval 142"/>
                <p:cNvSpPr>
                  <a:spLocks noChangeArrowheads="1"/>
                </p:cNvSpPr>
                <p:nvPr/>
              </p:nvSpPr>
              <p:spPr bwMode="auto">
                <a:xfrm>
                  <a:off x="929" y="2249"/>
                  <a:ext cx="153"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1" name="Oval 143"/>
                <p:cNvSpPr>
                  <a:spLocks noChangeArrowheads="1"/>
                </p:cNvSpPr>
                <p:nvPr/>
              </p:nvSpPr>
              <p:spPr bwMode="auto">
                <a:xfrm>
                  <a:off x="855" y="2122"/>
                  <a:ext cx="146" cy="141"/>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8" name="Group 144"/>
              <p:cNvGrpSpPr>
                <a:grpSpLocks/>
              </p:cNvGrpSpPr>
              <p:nvPr/>
            </p:nvGrpSpPr>
            <p:grpSpPr bwMode="auto">
              <a:xfrm flipV="1">
                <a:off x="1440" y="1360"/>
                <a:ext cx="173" cy="173"/>
                <a:chOff x="776" y="2120"/>
                <a:chExt cx="296" cy="272"/>
              </a:xfrm>
            </p:grpSpPr>
            <p:sp>
              <p:nvSpPr>
                <p:cNvPr id="432273" name="Oval 145"/>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4" name="Oval 146"/>
                <p:cNvSpPr>
                  <a:spLocks noChangeArrowheads="1"/>
                </p:cNvSpPr>
                <p:nvPr/>
              </p:nvSpPr>
              <p:spPr bwMode="auto">
                <a:xfrm>
                  <a:off x="927" y="2248"/>
                  <a:ext cx="133"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5" name="Oval 147"/>
                <p:cNvSpPr>
                  <a:spLocks noChangeArrowheads="1"/>
                </p:cNvSpPr>
                <p:nvPr/>
              </p:nvSpPr>
              <p:spPr bwMode="auto">
                <a:xfrm>
                  <a:off x="855"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29" name="Group 148"/>
              <p:cNvGrpSpPr>
                <a:grpSpLocks/>
              </p:cNvGrpSpPr>
              <p:nvPr/>
            </p:nvGrpSpPr>
            <p:grpSpPr bwMode="auto">
              <a:xfrm flipV="1">
                <a:off x="1619" y="1368"/>
                <a:ext cx="173" cy="173"/>
                <a:chOff x="776" y="2120"/>
                <a:chExt cx="296" cy="272"/>
              </a:xfrm>
            </p:grpSpPr>
            <p:sp>
              <p:nvSpPr>
                <p:cNvPr id="432277" name="Oval 149"/>
                <p:cNvSpPr>
                  <a:spLocks noChangeArrowheads="1"/>
                </p:cNvSpPr>
                <p:nvPr/>
              </p:nvSpPr>
              <p:spPr bwMode="auto">
                <a:xfrm>
                  <a:off x="776"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8" name="Oval 150"/>
                <p:cNvSpPr>
                  <a:spLocks noChangeArrowheads="1"/>
                </p:cNvSpPr>
                <p:nvPr/>
              </p:nvSpPr>
              <p:spPr bwMode="auto">
                <a:xfrm>
                  <a:off x="928" y="224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79" name="Oval 151"/>
                <p:cNvSpPr>
                  <a:spLocks noChangeArrowheads="1"/>
                </p:cNvSpPr>
                <p:nvPr/>
              </p:nvSpPr>
              <p:spPr bwMode="auto">
                <a:xfrm>
                  <a:off x="856" y="2120"/>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0" name="Group 152"/>
              <p:cNvGrpSpPr>
                <a:grpSpLocks/>
              </p:cNvGrpSpPr>
              <p:nvPr/>
            </p:nvGrpSpPr>
            <p:grpSpPr bwMode="auto">
              <a:xfrm>
                <a:off x="1488" y="1200"/>
                <a:ext cx="173" cy="173"/>
                <a:chOff x="776" y="2120"/>
                <a:chExt cx="296" cy="272"/>
              </a:xfrm>
            </p:grpSpPr>
            <p:sp>
              <p:nvSpPr>
                <p:cNvPr id="432281" name="Oval 153"/>
                <p:cNvSpPr>
                  <a:spLocks noChangeArrowheads="1"/>
                </p:cNvSpPr>
                <p:nvPr/>
              </p:nvSpPr>
              <p:spPr bwMode="auto">
                <a:xfrm>
                  <a:off x="782" y="2246"/>
                  <a:ext cx="138"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82" name="Oval 154"/>
                <p:cNvSpPr>
                  <a:spLocks noChangeArrowheads="1"/>
                </p:cNvSpPr>
                <p:nvPr/>
              </p:nvSpPr>
              <p:spPr bwMode="auto">
                <a:xfrm>
                  <a:off x="928" y="2246"/>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83" name="Oval 155"/>
                <p:cNvSpPr>
                  <a:spLocks noChangeArrowheads="1"/>
                </p:cNvSpPr>
                <p:nvPr/>
              </p:nvSpPr>
              <p:spPr bwMode="auto">
                <a:xfrm>
                  <a:off x="856" y="2118"/>
                  <a:ext cx="144" cy="144"/>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284" name="Oval 156"/>
              <p:cNvSpPr>
                <a:spLocks noChangeArrowheads="1"/>
              </p:cNvSpPr>
              <p:nvPr/>
            </p:nvSpPr>
            <p:spPr bwMode="auto">
              <a:xfrm>
                <a:off x="1576" y="1121"/>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85" name="Oval 157"/>
              <p:cNvSpPr>
                <a:spLocks noChangeArrowheads="1"/>
              </p:cNvSpPr>
              <p:nvPr/>
            </p:nvSpPr>
            <p:spPr bwMode="auto">
              <a:xfrm flipV="1">
                <a:off x="1616" y="1199"/>
                <a:ext cx="84" cy="9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86" name="Oval 158"/>
              <p:cNvSpPr>
                <a:spLocks noChangeArrowheads="1"/>
              </p:cNvSpPr>
              <p:nvPr/>
            </p:nvSpPr>
            <p:spPr bwMode="auto">
              <a:xfrm flipV="1">
                <a:off x="1663" y="1281"/>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432331" name="Group 159"/>
              <p:cNvGrpSpPr>
                <a:grpSpLocks/>
              </p:cNvGrpSpPr>
              <p:nvPr/>
            </p:nvGrpSpPr>
            <p:grpSpPr bwMode="auto">
              <a:xfrm flipV="1">
                <a:off x="1312" y="1600"/>
                <a:ext cx="612" cy="587"/>
                <a:chOff x="776" y="1712"/>
                <a:chExt cx="612" cy="589"/>
              </a:xfrm>
            </p:grpSpPr>
            <p:grpSp>
              <p:nvGrpSpPr>
                <p:cNvPr id="432332" name="Group 160"/>
                <p:cNvGrpSpPr>
                  <a:grpSpLocks/>
                </p:cNvGrpSpPr>
                <p:nvPr/>
              </p:nvGrpSpPr>
              <p:grpSpPr bwMode="auto">
                <a:xfrm>
                  <a:off x="776" y="2120"/>
                  <a:ext cx="173" cy="173"/>
                  <a:chOff x="776" y="2120"/>
                  <a:chExt cx="296" cy="272"/>
                </a:xfrm>
              </p:grpSpPr>
              <p:sp>
                <p:nvSpPr>
                  <p:cNvPr id="432289" name="Oval 161"/>
                  <p:cNvSpPr>
                    <a:spLocks noChangeArrowheads="1"/>
                  </p:cNvSpPr>
                  <p:nvPr/>
                </p:nvSpPr>
                <p:spPr bwMode="auto">
                  <a:xfrm>
                    <a:off x="782" y="2248"/>
                    <a:ext cx="138"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0" name="Oval 162"/>
                  <p:cNvSpPr>
                    <a:spLocks noChangeArrowheads="1"/>
                  </p:cNvSpPr>
                  <p:nvPr/>
                </p:nvSpPr>
                <p:spPr bwMode="auto">
                  <a:xfrm>
                    <a:off x="928" y="2248"/>
                    <a:ext cx="144"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1" name="Oval 163"/>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3" name="Group 164"/>
                <p:cNvGrpSpPr>
                  <a:grpSpLocks/>
                </p:cNvGrpSpPr>
                <p:nvPr/>
              </p:nvGrpSpPr>
              <p:grpSpPr bwMode="auto">
                <a:xfrm>
                  <a:off x="952" y="2120"/>
                  <a:ext cx="173" cy="173"/>
                  <a:chOff x="776" y="2120"/>
                  <a:chExt cx="296" cy="272"/>
                </a:xfrm>
              </p:grpSpPr>
              <p:sp>
                <p:nvSpPr>
                  <p:cNvPr id="432293" name="Oval 165"/>
                  <p:cNvSpPr>
                    <a:spLocks noChangeArrowheads="1"/>
                  </p:cNvSpPr>
                  <p:nvPr/>
                </p:nvSpPr>
                <p:spPr bwMode="auto">
                  <a:xfrm>
                    <a:off x="782" y="2248"/>
                    <a:ext cx="138"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4" name="Oval 166"/>
                  <p:cNvSpPr>
                    <a:spLocks noChangeArrowheads="1"/>
                  </p:cNvSpPr>
                  <p:nvPr/>
                </p:nvSpPr>
                <p:spPr bwMode="auto">
                  <a:xfrm>
                    <a:off x="928" y="2248"/>
                    <a:ext cx="144"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5" name="Oval 167"/>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4" name="Group 168"/>
                <p:cNvGrpSpPr>
                  <a:grpSpLocks/>
                </p:cNvGrpSpPr>
                <p:nvPr/>
              </p:nvGrpSpPr>
              <p:grpSpPr bwMode="auto">
                <a:xfrm>
                  <a:off x="1131" y="2128"/>
                  <a:ext cx="173" cy="173"/>
                  <a:chOff x="776" y="2120"/>
                  <a:chExt cx="296" cy="272"/>
                </a:xfrm>
              </p:grpSpPr>
              <p:sp>
                <p:nvSpPr>
                  <p:cNvPr id="432297" name="Oval 169"/>
                  <p:cNvSpPr>
                    <a:spLocks noChangeArrowheads="1"/>
                  </p:cNvSpPr>
                  <p:nvPr/>
                </p:nvSpPr>
                <p:spPr bwMode="auto">
                  <a:xfrm>
                    <a:off x="776"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8" name="Oval 170"/>
                  <p:cNvSpPr>
                    <a:spLocks noChangeArrowheads="1"/>
                  </p:cNvSpPr>
                  <p:nvPr/>
                </p:nvSpPr>
                <p:spPr bwMode="auto">
                  <a:xfrm>
                    <a:off x="927" y="2249"/>
                    <a:ext cx="133"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299" name="Oval 171"/>
                  <p:cNvSpPr>
                    <a:spLocks noChangeArrowheads="1"/>
                  </p:cNvSpPr>
                  <p:nvPr/>
                </p:nvSpPr>
                <p:spPr bwMode="auto">
                  <a:xfrm>
                    <a:off x="855"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300" name="Oval 172"/>
                <p:cNvSpPr>
                  <a:spLocks noChangeArrowheads="1"/>
                </p:cNvSpPr>
                <p:nvPr/>
              </p:nvSpPr>
              <p:spPr bwMode="auto">
                <a:xfrm>
                  <a:off x="1264" y="2120"/>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01" name="Oval 173"/>
                <p:cNvSpPr>
                  <a:spLocks noChangeArrowheads="1"/>
                </p:cNvSpPr>
                <p:nvPr/>
              </p:nvSpPr>
              <p:spPr bwMode="auto">
                <a:xfrm>
                  <a:off x="1216" y="2040"/>
                  <a:ext cx="84"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02" name="Oval 174"/>
                <p:cNvSpPr>
                  <a:spLocks noChangeArrowheads="1"/>
                </p:cNvSpPr>
                <p:nvPr/>
              </p:nvSpPr>
              <p:spPr bwMode="auto">
                <a:xfrm>
                  <a:off x="1301" y="2208"/>
                  <a:ext cx="81"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432335" name="Group 175"/>
                <p:cNvGrpSpPr>
                  <a:grpSpLocks/>
                </p:cNvGrpSpPr>
                <p:nvPr/>
              </p:nvGrpSpPr>
              <p:grpSpPr bwMode="auto">
                <a:xfrm flipV="1">
                  <a:off x="864" y="2032"/>
                  <a:ext cx="173" cy="173"/>
                  <a:chOff x="776" y="2120"/>
                  <a:chExt cx="296" cy="272"/>
                </a:xfrm>
              </p:grpSpPr>
              <p:sp>
                <p:nvSpPr>
                  <p:cNvPr id="432304" name="Oval 176"/>
                  <p:cNvSpPr>
                    <a:spLocks noChangeArrowheads="1"/>
                  </p:cNvSpPr>
                  <p:nvPr/>
                </p:nvSpPr>
                <p:spPr bwMode="auto">
                  <a:xfrm>
                    <a:off x="776"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05" name="Oval 177"/>
                  <p:cNvSpPr>
                    <a:spLocks noChangeArrowheads="1"/>
                  </p:cNvSpPr>
                  <p:nvPr/>
                </p:nvSpPr>
                <p:spPr bwMode="auto">
                  <a:xfrm>
                    <a:off x="927" y="2249"/>
                    <a:ext cx="133"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06" name="Oval 178"/>
                  <p:cNvSpPr>
                    <a:spLocks noChangeArrowheads="1"/>
                  </p:cNvSpPr>
                  <p:nvPr/>
                </p:nvSpPr>
                <p:spPr bwMode="auto">
                  <a:xfrm>
                    <a:off x="855"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6" name="Group 179"/>
                <p:cNvGrpSpPr>
                  <a:grpSpLocks/>
                </p:cNvGrpSpPr>
                <p:nvPr/>
              </p:nvGrpSpPr>
              <p:grpSpPr bwMode="auto">
                <a:xfrm flipV="1">
                  <a:off x="1043" y="2040"/>
                  <a:ext cx="173" cy="173"/>
                  <a:chOff x="776" y="2120"/>
                  <a:chExt cx="296" cy="272"/>
                </a:xfrm>
              </p:grpSpPr>
              <p:sp>
                <p:nvSpPr>
                  <p:cNvPr id="432308" name="Oval 180"/>
                  <p:cNvSpPr>
                    <a:spLocks noChangeArrowheads="1"/>
                  </p:cNvSpPr>
                  <p:nvPr/>
                </p:nvSpPr>
                <p:spPr bwMode="auto">
                  <a:xfrm>
                    <a:off x="776"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09" name="Oval 181"/>
                  <p:cNvSpPr>
                    <a:spLocks noChangeArrowheads="1"/>
                  </p:cNvSpPr>
                  <p:nvPr/>
                </p:nvSpPr>
                <p:spPr bwMode="auto">
                  <a:xfrm>
                    <a:off x="928" y="2249"/>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10" name="Oval 182"/>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sp>
              <p:nvSpPr>
                <p:cNvPr id="432311" name="Oval 183"/>
                <p:cNvSpPr>
                  <a:spLocks noChangeArrowheads="1"/>
                </p:cNvSpPr>
                <p:nvPr/>
              </p:nvSpPr>
              <p:spPr bwMode="auto">
                <a:xfrm flipV="1">
                  <a:off x="1168" y="1952"/>
                  <a:ext cx="82" cy="9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nvGrpSpPr>
                <p:cNvPr id="432337" name="Group 184"/>
                <p:cNvGrpSpPr>
                  <a:grpSpLocks/>
                </p:cNvGrpSpPr>
                <p:nvPr/>
              </p:nvGrpSpPr>
              <p:grpSpPr bwMode="auto">
                <a:xfrm>
                  <a:off x="912" y="1872"/>
                  <a:ext cx="173" cy="173"/>
                  <a:chOff x="776" y="2120"/>
                  <a:chExt cx="296" cy="272"/>
                </a:xfrm>
              </p:grpSpPr>
              <p:sp>
                <p:nvSpPr>
                  <p:cNvPr id="432313" name="Oval 185"/>
                  <p:cNvSpPr>
                    <a:spLocks noChangeArrowheads="1"/>
                  </p:cNvSpPr>
                  <p:nvPr/>
                </p:nvSpPr>
                <p:spPr bwMode="auto">
                  <a:xfrm>
                    <a:off x="788" y="2248"/>
                    <a:ext cx="133" cy="146"/>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14" name="Oval 186"/>
                  <p:cNvSpPr>
                    <a:spLocks noChangeArrowheads="1"/>
                  </p:cNvSpPr>
                  <p:nvPr/>
                </p:nvSpPr>
                <p:spPr bwMode="auto">
                  <a:xfrm>
                    <a:off x="930" y="2248"/>
                    <a:ext cx="144" cy="146"/>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15" name="Oval 187"/>
                  <p:cNvSpPr>
                    <a:spLocks noChangeArrowheads="1"/>
                  </p:cNvSpPr>
                  <p:nvPr/>
                </p:nvSpPr>
                <p:spPr bwMode="auto">
                  <a:xfrm>
                    <a:off x="860" y="2101"/>
                    <a:ext cx="144" cy="161"/>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8" name="Group 188"/>
                <p:cNvGrpSpPr>
                  <a:grpSpLocks/>
                </p:cNvGrpSpPr>
                <p:nvPr/>
              </p:nvGrpSpPr>
              <p:grpSpPr bwMode="auto">
                <a:xfrm>
                  <a:off x="1000" y="1712"/>
                  <a:ext cx="173" cy="173"/>
                  <a:chOff x="776" y="2120"/>
                  <a:chExt cx="296" cy="272"/>
                </a:xfrm>
              </p:grpSpPr>
              <p:sp>
                <p:nvSpPr>
                  <p:cNvPr id="432317" name="Oval 189"/>
                  <p:cNvSpPr>
                    <a:spLocks noChangeArrowheads="1"/>
                  </p:cNvSpPr>
                  <p:nvPr/>
                </p:nvSpPr>
                <p:spPr bwMode="auto">
                  <a:xfrm>
                    <a:off x="776" y="2248"/>
                    <a:ext cx="144"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18" name="Oval 190"/>
                  <p:cNvSpPr>
                    <a:spLocks noChangeArrowheads="1"/>
                  </p:cNvSpPr>
                  <p:nvPr/>
                </p:nvSpPr>
                <p:spPr bwMode="auto">
                  <a:xfrm>
                    <a:off x="928" y="2248"/>
                    <a:ext cx="144" cy="142"/>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19" name="Oval 191"/>
                  <p:cNvSpPr>
                    <a:spLocks noChangeArrowheads="1"/>
                  </p:cNvSpPr>
                  <p:nvPr/>
                </p:nvSpPr>
                <p:spPr bwMode="auto">
                  <a:xfrm>
                    <a:off x="856" y="2120"/>
                    <a:ext cx="144" cy="143"/>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nvGrpSpPr>
                <p:cNvPr id="432339" name="Group 192"/>
                <p:cNvGrpSpPr>
                  <a:grpSpLocks/>
                </p:cNvGrpSpPr>
                <p:nvPr/>
              </p:nvGrpSpPr>
              <p:grpSpPr bwMode="auto">
                <a:xfrm flipV="1">
                  <a:off x="1040" y="1872"/>
                  <a:ext cx="173" cy="173"/>
                  <a:chOff x="776" y="2120"/>
                  <a:chExt cx="296" cy="272"/>
                </a:xfrm>
              </p:grpSpPr>
              <p:sp>
                <p:nvSpPr>
                  <p:cNvPr id="432321" name="Oval 193"/>
                  <p:cNvSpPr>
                    <a:spLocks noChangeArrowheads="1"/>
                  </p:cNvSpPr>
                  <p:nvPr/>
                </p:nvSpPr>
                <p:spPr bwMode="auto">
                  <a:xfrm>
                    <a:off x="776" y="2248"/>
                    <a:ext cx="144" cy="146"/>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22" name="Oval 194"/>
                  <p:cNvSpPr>
                    <a:spLocks noChangeArrowheads="1"/>
                  </p:cNvSpPr>
                  <p:nvPr/>
                </p:nvSpPr>
                <p:spPr bwMode="auto">
                  <a:xfrm>
                    <a:off x="927" y="2248"/>
                    <a:ext cx="133" cy="146"/>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sp>
                <p:nvSpPr>
                  <p:cNvPr id="432323" name="Oval 195"/>
                  <p:cNvSpPr>
                    <a:spLocks noChangeArrowheads="1"/>
                  </p:cNvSpPr>
                  <p:nvPr/>
                </p:nvSpPr>
                <p:spPr bwMode="auto">
                  <a:xfrm>
                    <a:off x="855" y="2120"/>
                    <a:ext cx="144" cy="146"/>
                  </a:xfrm>
                  <a:prstGeom prst="ellipse">
                    <a:avLst/>
                  </a:prstGeom>
                  <a:solidFill>
                    <a:srgbClr val="FF6600"/>
                  </a:solidFill>
                  <a:ln w="9525">
                    <a:solidFill>
                      <a:schemeClr val="tx1"/>
                    </a:solidFill>
                    <a:round/>
                    <a:headEnd/>
                    <a:tailEnd/>
                  </a:ln>
                  <a:effectLst/>
                </p:spPr>
                <p:txBody>
                  <a:bodyPr wrap="none" anchor="ctr"/>
                  <a:lstStyle/>
                  <a:p>
                    <a:pPr>
                      <a:defRPr/>
                    </a:pPr>
                    <a:endParaRPr lang="en-GB"/>
                  </a:p>
                </p:txBody>
              </p:sp>
            </p:gr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2133"/>
                                        </p:tgtEl>
                                        <p:attrNameLst>
                                          <p:attrName>style.visibility</p:attrName>
                                        </p:attrNameLst>
                                      </p:cBhvr>
                                      <p:to>
                                        <p:strVal val="visible"/>
                                      </p:to>
                                    </p:set>
                                    <p:animEffect transition="in" filter="fade">
                                      <p:cBhvr>
                                        <p:cTn id="12" dur="500"/>
                                        <p:tgtEl>
                                          <p:spTgt spid="432133"/>
                                        </p:tgtEl>
                                      </p:cBhvr>
                                    </p:animEffect>
                                  </p:childTnLst>
                                </p:cTn>
                              </p:par>
                              <p:par>
                                <p:cTn id="13" presetID="10" presetClass="entr" presetSubtype="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32134"/>
                                        </p:tgtEl>
                                        <p:attrNameLst>
                                          <p:attrName>style.visibility</p:attrName>
                                        </p:attrNameLst>
                                      </p:cBhvr>
                                      <p:to>
                                        <p:strVal val="visible"/>
                                      </p:to>
                                    </p:set>
                                    <p:animEffect transition="in" filter="fade">
                                      <p:cBhvr>
                                        <p:cTn id="20" dur="500"/>
                                        <p:tgtEl>
                                          <p:spTgt spid="432134"/>
                                        </p:tgtEl>
                                      </p:cBhvr>
                                    </p:animEffect>
                                  </p:childTnLst>
                                </p:cTn>
                              </p:par>
                              <p:par>
                                <p:cTn id="21" presetID="10"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3" grpId="0" animBg="1"/>
      <p:bldP spid="4321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002" name="Rectangle 34"/>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75779" name="Text Box 3"/>
          <p:cNvSpPr txBox="1">
            <a:spLocks noChangeArrowheads="1"/>
          </p:cNvSpPr>
          <p:nvPr/>
        </p:nvSpPr>
        <p:spPr bwMode="auto">
          <a:xfrm>
            <a:off x="152400" y="1778000"/>
            <a:ext cx="8839200" cy="641350"/>
          </a:xfrm>
          <a:prstGeom prst="rect">
            <a:avLst/>
          </a:prstGeom>
          <a:noFill/>
          <a:ln w="9525">
            <a:noFill/>
            <a:miter lim="800000"/>
            <a:headEnd/>
            <a:tailEnd/>
          </a:ln>
        </p:spPr>
        <p:txBody>
          <a:bodyPr>
            <a:spAutoFit/>
          </a:bodyPr>
          <a:lstStyle/>
          <a:p>
            <a:r>
              <a:rPr lang="en-US" sz="3600" b="1">
                <a:solidFill>
                  <a:srgbClr val="990000"/>
                </a:solidFill>
                <a:effectLst/>
                <a:latin typeface="Arial" pitchFamily="34" charset="0"/>
              </a:rPr>
              <a:t>Very small or restricted population</a:t>
            </a:r>
          </a:p>
        </p:txBody>
      </p:sp>
      <p:grpSp>
        <p:nvGrpSpPr>
          <p:cNvPr id="2" name="Group 30"/>
          <p:cNvGrpSpPr>
            <a:grpSpLocks/>
          </p:cNvGrpSpPr>
          <p:nvPr/>
        </p:nvGrpSpPr>
        <p:grpSpPr bwMode="auto">
          <a:xfrm>
            <a:off x="2281238" y="3017838"/>
            <a:ext cx="4119562" cy="2468562"/>
            <a:chOff x="1437" y="2045"/>
            <a:chExt cx="2595" cy="1555"/>
          </a:xfrm>
        </p:grpSpPr>
        <p:sp>
          <p:nvSpPr>
            <p:cNvPr id="211999" name="Oval 31" descr="70%"/>
            <p:cNvSpPr>
              <a:spLocks noChangeArrowheads="1"/>
            </p:cNvSpPr>
            <p:nvPr/>
          </p:nvSpPr>
          <p:spPr bwMode="auto">
            <a:xfrm>
              <a:off x="1437" y="3264"/>
              <a:ext cx="2595" cy="336"/>
            </a:xfrm>
            <a:prstGeom prst="ellipse">
              <a:avLst/>
            </a:prstGeom>
            <a:pattFill prst="pct70">
              <a:fgClr>
                <a:srgbClr val="00CCFF"/>
              </a:fgClr>
              <a:bgClr>
                <a:srgbClr val="FFFFFF"/>
              </a:bgClr>
            </a:pattFill>
            <a:ln w="9525">
              <a:noFill/>
              <a:round/>
              <a:headEnd/>
              <a:tailEnd/>
            </a:ln>
            <a:effectLst>
              <a:outerShdw dist="35921" dir="2700000" algn="ctr" rotWithShape="0">
                <a:schemeClr val="tx1"/>
              </a:outerShdw>
            </a:effectLst>
          </p:spPr>
          <p:txBody>
            <a:bodyPr anchor="ctr">
              <a:spAutoFit/>
            </a:bodyPr>
            <a:lstStyle/>
            <a:p>
              <a:pPr>
                <a:defRPr/>
              </a:pPr>
              <a:endParaRPr lang="en-GB"/>
            </a:p>
          </p:txBody>
        </p:sp>
        <p:pic>
          <p:nvPicPr>
            <p:cNvPr id="75783" name="Picture 32" descr="an01616_"/>
            <p:cNvPicPr>
              <a:picLocks noChangeAspect="1" noChangeArrowheads="1"/>
            </p:cNvPicPr>
            <p:nvPr/>
          </p:nvPicPr>
          <p:blipFill>
            <a:blip r:embed="rId3"/>
            <a:srcRect/>
            <a:stretch>
              <a:fillRect/>
            </a:stretch>
          </p:blipFill>
          <p:spPr bwMode="auto">
            <a:xfrm>
              <a:off x="2538" y="2045"/>
              <a:ext cx="846" cy="1435"/>
            </a:xfrm>
            <a:prstGeom prst="rect">
              <a:avLst/>
            </a:prstGeom>
            <a:noFill/>
            <a:ln w="9525">
              <a:noFill/>
              <a:miter lim="800000"/>
              <a:headEnd/>
              <a:tailEnd/>
            </a:ln>
          </p:spPr>
        </p:pic>
      </p:grpSp>
      <p:sp>
        <p:nvSpPr>
          <p:cNvPr id="75781" name="Rectangle 33"/>
          <p:cNvSpPr>
            <a:spLocks noChangeArrowheads="1"/>
          </p:cNvSpPr>
          <p:nvPr/>
        </p:nvSpPr>
        <p:spPr bwMode="auto">
          <a:xfrm>
            <a:off x="190500" y="11017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US">
              <a:effectLst>
                <a:outerShdw blurRad="38100" dist="38100" dir="2700000" algn="tl">
                  <a:srgbClr val="C0C0C0"/>
                </a:outerShdw>
              </a:effectLst>
            </a:endParaRPr>
          </a:p>
        </p:txBody>
      </p:sp>
      <p:sp>
        <p:nvSpPr>
          <p:cNvPr id="76803" name="Rectangle 3"/>
          <p:cNvSpPr>
            <a:spLocks noChangeArrowheads="1"/>
          </p:cNvSpPr>
          <p:nvPr/>
        </p:nvSpPr>
        <p:spPr bwMode="auto">
          <a:xfrm>
            <a:off x="53975" y="77788"/>
            <a:ext cx="2581275" cy="600075"/>
          </a:xfrm>
          <a:prstGeom prst="rect">
            <a:avLst/>
          </a:prstGeom>
          <a:noFill/>
          <a:ln w="9525">
            <a:noFill/>
            <a:miter lim="800000"/>
            <a:headEnd/>
            <a:tailEnd/>
          </a:ln>
        </p:spPr>
        <p:txBody>
          <a:bodyPr/>
          <a:lstStyle/>
          <a:p>
            <a:pPr>
              <a:spcBef>
                <a:spcPct val="0"/>
              </a:spcBef>
            </a:pPr>
            <a:r>
              <a:rPr lang="en-US" sz="2600" b="1">
                <a:solidFill>
                  <a:srgbClr val="A00000"/>
                </a:solidFill>
                <a:effectLst/>
                <a:latin typeface="Arial" pitchFamily="34" charset="0"/>
              </a:rPr>
              <a:t>Criterion D</a:t>
            </a:r>
          </a:p>
        </p:txBody>
      </p:sp>
      <p:sp>
        <p:nvSpPr>
          <p:cNvPr id="76804" name="Text Box 4"/>
          <p:cNvSpPr txBox="1">
            <a:spLocks noChangeArrowheads="1"/>
          </p:cNvSpPr>
          <p:nvPr/>
        </p:nvSpPr>
        <p:spPr bwMode="auto">
          <a:xfrm>
            <a:off x="214313" y="1192213"/>
            <a:ext cx="8750300" cy="762000"/>
          </a:xfrm>
          <a:prstGeom prst="rect">
            <a:avLst/>
          </a:prstGeom>
          <a:noFill/>
          <a:ln w="9525">
            <a:noFill/>
            <a:miter lim="800000"/>
            <a:headEnd/>
            <a:tailEnd/>
          </a:ln>
        </p:spPr>
        <p:txBody>
          <a:bodyPr>
            <a:spAutoFit/>
          </a:bodyPr>
          <a:lstStyle/>
          <a:p>
            <a:pPr algn="l"/>
            <a:r>
              <a:rPr lang="en-US" sz="2200" b="1">
                <a:effectLst/>
                <a:latin typeface="Arial" pitchFamily="34" charset="0"/>
              </a:rPr>
              <a:t>Criterion D </a:t>
            </a:r>
            <a:r>
              <a:rPr lang="en-US" sz="2200">
                <a:effectLst/>
                <a:latin typeface="Arial" pitchFamily="34" charset="0"/>
              </a:rPr>
              <a:t>is split into D for the CR and EN categories; and D1 and D2 for the VU category.</a:t>
            </a:r>
            <a:endParaRPr lang="en-US" sz="1800">
              <a:solidFill>
                <a:srgbClr val="800000"/>
              </a:solidFill>
              <a:effectLst/>
              <a:latin typeface="Arial" pitchFamily="34" charset="0"/>
            </a:endParaRPr>
          </a:p>
        </p:txBody>
      </p:sp>
      <p:sp>
        <p:nvSpPr>
          <p:cNvPr id="440325" name="Text Box 5"/>
          <p:cNvSpPr txBox="1">
            <a:spLocks noChangeArrowheads="1"/>
          </p:cNvSpPr>
          <p:nvPr/>
        </p:nvSpPr>
        <p:spPr bwMode="auto">
          <a:xfrm>
            <a:off x="179388" y="4508500"/>
            <a:ext cx="1079500" cy="360363"/>
          </a:xfrm>
          <a:prstGeom prst="rect">
            <a:avLst/>
          </a:prstGeom>
          <a:solidFill>
            <a:srgbClr val="993300"/>
          </a:solidFill>
          <a:ln w="9525">
            <a:noFill/>
            <a:miter lim="800000"/>
            <a:headEnd/>
            <a:tailEnd/>
          </a:ln>
        </p:spPr>
        <p:txBody>
          <a:bodyPr anchor="ctr"/>
          <a:lstStyle/>
          <a:p>
            <a:r>
              <a:rPr lang="en-US" sz="2000" b="1">
                <a:solidFill>
                  <a:schemeClr val="bg1"/>
                </a:solidFill>
                <a:effectLst/>
                <a:latin typeface="Arial" pitchFamily="34" charset="0"/>
              </a:rPr>
              <a:t>EN</a:t>
            </a:r>
          </a:p>
        </p:txBody>
      </p:sp>
      <p:sp>
        <p:nvSpPr>
          <p:cNvPr id="440326" name="Text Box 6"/>
          <p:cNvSpPr txBox="1">
            <a:spLocks noChangeArrowheads="1"/>
          </p:cNvSpPr>
          <p:nvPr/>
        </p:nvSpPr>
        <p:spPr bwMode="auto">
          <a:xfrm>
            <a:off x="169863" y="6021388"/>
            <a:ext cx="1079500" cy="360362"/>
          </a:xfrm>
          <a:prstGeom prst="rect">
            <a:avLst/>
          </a:prstGeom>
          <a:solidFill>
            <a:srgbClr val="FF6600"/>
          </a:solidFill>
          <a:ln w="9525">
            <a:noFill/>
            <a:miter lim="800000"/>
            <a:headEnd/>
            <a:tailEnd/>
          </a:ln>
        </p:spPr>
        <p:txBody>
          <a:bodyPr anchor="ctr"/>
          <a:lstStyle/>
          <a:p>
            <a:r>
              <a:rPr lang="en-US" sz="2000" b="1">
                <a:solidFill>
                  <a:schemeClr val="bg1"/>
                </a:solidFill>
                <a:effectLst/>
                <a:latin typeface="Arial" pitchFamily="34" charset="0"/>
              </a:rPr>
              <a:t>VU</a:t>
            </a:r>
          </a:p>
        </p:txBody>
      </p:sp>
      <p:grpSp>
        <p:nvGrpSpPr>
          <p:cNvPr id="2" name="Group 9"/>
          <p:cNvGrpSpPr>
            <a:grpSpLocks/>
          </p:cNvGrpSpPr>
          <p:nvPr/>
        </p:nvGrpSpPr>
        <p:grpSpPr bwMode="auto">
          <a:xfrm>
            <a:off x="174625" y="3289300"/>
            <a:ext cx="3778250" cy="549275"/>
            <a:chOff x="110" y="2072"/>
            <a:chExt cx="2380" cy="346"/>
          </a:xfrm>
        </p:grpSpPr>
        <p:sp>
          <p:nvSpPr>
            <p:cNvPr id="76818" name="Text Box 10"/>
            <p:cNvSpPr txBox="1">
              <a:spLocks noChangeArrowheads="1"/>
            </p:cNvSpPr>
            <p:nvPr/>
          </p:nvSpPr>
          <p:spPr bwMode="auto">
            <a:xfrm>
              <a:off x="1628" y="2072"/>
              <a:ext cx="862" cy="346"/>
            </a:xfrm>
            <a:prstGeom prst="rect">
              <a:avLst/>
            </a:prstGeom>
            <a:noFill/>
            <a:ln w="9525">
              <a:noFill/>
              <a:miter lim="800000"/>
              <a:headEnd/>
              <a:tailEnd/>
            </a:ln>
          </p:spPr>
          <p:txBody>
            <a:bodyPr>
              <a:spAutoFit/>
            </a:bodyPr>
            <a:lstStyle/>
            <a:p>
              <a:r>
                <a:rPr lang="en-GB" sz="1500">
                  <a:effectLst/>
                  <a:latin typeface="Arial" pitchFamily="34" charset="0"/>
                  <a:sym typeface="Symbol" pitchFamily="18" charset="2"/>
                </a:rPr>
                <a:t>&lt;</a:t>
              </a:r>
              <a:r>
                <a:rPr lang="en-GB" sz="1500">
                  <a:effectLst/>
                  <a:latin typeface="Arial" pitchFamily="34" charset="0"/>
                </a:rPr>
                <a:t> 50 mature individuals</a:t>
              </a:r>
              <a:endParaRPr lang="en-US" sz="1500">
                <a:effectLst/>
                <a:latin typeface="Arial" pitchFamily="34" charset="0"/>
              </a:endParaRPr>
            </a:p>
          </p:txBody>
        </p:sp>
        <p:sp>
          <p:nvSpPr>
            <p:cNvPr id="76819" name="Text Box 11"/>
            <p:cNvSpPr txBox="1">
              <a:spLocks noChangeArrowheads="1"/>
            </p:cNvSpPr>
            <p:nvPr/>
          </p:nvSpPr>
          <p:spPr bwMode="auto">
            <a:xfrm>
              <a:off x="110" y="2105"/>
              <a:ext cx="680" cy="227"/>
            </a:xfrm>
            <a:prstGeom prst="rect">
              <a:avLst/>
            </a:prstGeom>
            <a:solidFill>
              <a:srgbClr val="800000"/>
            </a:solidFill>
            <a:ln w="9525">
              <a:noFill/>
              <a:miter lim="800000"/>
              <a:headEnd/>
              <a:tailEnd/>
            </a:ln>
          </p:spPr>
          <p:txBody>
            <a:bodyPr anchor="ctr"/>
            <a:lstStyle/>
            <a:p>
              <a:r>
                <a:rPr lang="en-US" sz="2000" b="1">
                  <a:solidFill>
                    <a:schemeClr val="bg1"/>
                  </a:solidFill>
                  <a:effectLst/>
                  <a:latin typeface="Arial" pitchFamily="34" charset="0"/>
                </a:rPr>
                <a:t>CR</a:t>
              </a:r>
            </a:p>
          </p:txBody>
        </p:sp>
      </p:grpSp>
      <p:sp>
        <p:nvSpPr>
          <p:cNvPr id="440332" name="Text Box 12"/>
          <p:cNvSpPr txBox="1">
            <a:spLocks noChangeArrowheads="1"/>
          </p:cNvSpPr>
          <p:nvPr/>
        </p:nvSpPr>
        <p:spPr bwMode="auto">
          <a:xfrm>
            <a:off x="2517775" y="4365625"/>
            <a:ext cx="1477963" cy="549275"/>
          </a:xfrm>
          <a:prstGeom prst="rect">
            <a:avLst/>
          </a:prstGeom>
          <a:noFill/>
          <a:ln w="9525">
            <a:noFill/>
            <a:miter lim="800000"/>
            <a:headEnd/>
            <a:tailEnd/>
          </a:ln>
        </p:spPr>
        <p:txBody>
          <a:bodyPr>
            <a:spAutoFit/>
          </a:bodyPr>
          <a:lstStyle/>
          <a:p>
            <a:r>
              <a:rPr lang="en-GB" sz="1500">
                <a:effectLst/>
                <a:latin typeface="Arial" pitchFamily="34" charset="0"/>
                <a:sym typeface="Symbol" pitchFamily="18" charset="2"/>
              </a:rPr>
              <a:t>&lt; 250 mature individuals</a:t>
            </a:r>
            <a:endParaRPr lang="en-US" sz="1500">
              <a:effectLst/>
              <a:latin typeface="Arial" pitchFamily="34" charset="0"/>
            </a:endParaRPr>
          </a:p>
        </p:txBody>
      </p:sp>
      <p:sp>
        <p:nvSpPr>
          <p:cNvPr id="440333" name="Text Box 13"/>
          <p:cNvSpPr txBox="1">
            <a:spLocks noChangeArrowheads="1"/>
          </p:cNvSpPr>
          <p:nvPr/>
        </p:nvSpPr>
        <p:spPr bwMode="auto">
          <a:xfrm>
            <a:off x="4491038" y="5903913"/>
            <a:ext cx="1549400" cy="549275"/>
          </a:xfrm>
          <a:prstGeom prst="rect">
            <a:avLst/>
          </a:prstGeom>
          <a:noFill/>
          <a:ln w="9525">
            <a:noFill/>
            <a:miter lim="800000"/>
            <a:headEnd/>
            <a:tailEnd/>
          </a:ln>
        </p:spPr>
        <p:txBody>
          <a:bodyPr>
            <a:spAutoFit/>
          </a:bodyPr>
          <a:lstStyle/>
          <a:p>
            <a:r>
              <a:rPr lang="en-GB" sz="1500">
                <a:effectLst/>
                <a:latin typeface="Arial" pitchFamily="34" charset="0"/>
                <a:sym typeface="Symbol" pitchFamily="18" charset="2"/>
              </a:rPr>
              <a:t>&lt; 1,000 mature individuals</a:t>
            </a:r>
            <a:endParaRPr lang="en-US" sz="1500">
              <a:effectLst/>
              <a:latin typeface="Arial" pitchFamily="34" charset="0"/>
            </a:endParaRPr>
          </a:p>
        </p:txBody>
      </p:sp>
      <p:sp>
        <p:nvSpPr>
          <p:cNvPr id="440334" name="Text Box 14"/>
          <p:cNvSpPr txBox="1">
            <a:spLocks noChangeArrowheads="1"/>
          </p:cNvSpPr>
          <p:nvPr/>
        </p:nvSpPr>
        <p:spPr bwMode="auto">
          <a:xfrm>
            <a:off x="2484438" y="2228850"/>
            <a:ext cx="2232025" cy="868363"/>
          </a:xfrm>
          <a:prstGeom prst="rect">
            <a:avLst/>
          </a:prstGeom>
          <a:noFill/>
          <a:ln w="9525">
            <a:noFill/>
            <a:miter lim="800000"/>
            <a:headEnd/>
            <a:tailEnd/>
          </a:ln>
        </p:spPr>
        <p:txBody>
          <a:bodyPr>
            <a:spAutoFit/>
          </a:bodyPr>
          <a:lstStyle/>
          <a:p>
            <a:pPr algn="l"/>
            <a:r>
              <a:rPr lang="en-US" sz="1700" b="1">
                <a:effectLst/>
                <a:latin typeface="Arial" pitchFamily="34" charset="0"/>
              </a:rPr>
              <a:t>D</a:t>
            </a:r>
            <a:r>
              <a:rPr lang="en-US" sz="1700">
                <a:effectLst/>
                <a:latin typeface="Arial" pitchFamily="34" charset="0"/>
              </a:rPr>
              <a:t>. Total current population size estimated as:</a:t>
            </a:r>
            <a:endParaRPr lang="en-US" sz="1800">
              <a:solidFill>
                <a:srgbClr val="800000"/>
              </a:solidFill>
              <a:effectLst/>
              <a:latin typeface="Arial" pitchFamily="34" charset="0"/>
            </a:endParaRPr>
          </a:p>
        </p:txBody>
      </p:sp>
      <p:grpSp>
        <p:nvGrpSpPr>
          <p:cNvPr id="3" name="Group 15"/>
          <p:cNvGrpSpPr>
            <a:grpSpLocks/>
          </p:cNvGrpSpPr>
          <p:nvPr/>
        </p:nvGrpSpPr>
        <p:grpSpPr bwMode="auto">
          <a:xfrm>
            <a:off x="4284663" y="2349500"/>
            <a:ext cx="2005012" cy="4319588"/>
            <a:chOff x="2699" y="1480"/>
            <a:chExt cx="1263" cy="2721"/>
          </a:xfrm>
        </p:grpSpPr>
        <p:sp>
          <p:nvSpPr>
            <p:cNvPr id="440336" name="Line 16"/>
            <p:cNvSpPr>
              <a:spLocks noChangeShapeType="1"/>
            </p:cNvSpPr>
            <p:nvPr/>
          </p:nvSpPr>
          <p:spPr bwMode="auto">
            <a:xfrm>
              <a:off x="2699" y="1480"/>
              <a:ext cx="0" cy="2721"/>
            </a:xfrm>
            <a:prstGeom prst="line">
              <a:avLst/>
            </a:prstGeom>
            <a:noFill/>
            <a:ln w="9525">
              <a:solidFill>
                <a:schemeClr val="tx1"/>
              </a:solidFill>
              <a:round/>
              <a:headEnd/>
              <a:tailEnd/>
            </a:ln>
            <a:effectLst/>
          </p:spPr>
          <p:txBody>
            <a:bodyPr wrap="none" anchor="ctr"/>
            <a:lstStyle/>
            <a:p>
              <a:pPr>
                <a:defRPr/>
              </a:pPr>
              <a:endParaRPr lang="en-GB"/>
            </a:p>
          </p:txBody>
        </p:sp>
        <p:sp>
          <p:nvSpPr>
            <p:cNvPr id="76817" name="Text Box 17"/>
            <p:cNvSpPr txBox="1">
              <a:spLocks noChangeArrowheads="1"/>
            </p:cNvSpPr>
            <p:nvPr/>
          </p:nvSpPr>
          <p:spPr bwMode="auto">
            <a:xfrm>
              <a:off x="2744" y="3016"/>
              <a:ext cx="1218" cy="547"/>
            </a:xfrm>
            <a:prstGeom prst="rect">
              <a:avLst/>
            </a:prstGeom>
            <a:noFill/>
            <a:ln w="9525">
              <a:noFill/>
              <a:miter lim="800000"/>
              <a:headEnd/>
              <a:tailEnd/>
            </a:ln>
          </p:spPr>
          <p:txBody>
            <a:bodyPr>
              <a:spAutoFit/>
            </a:bodyPr>
            <a:lstStyle/>
            <a:p>
              <a:pPr algn="l"/>
              <a:r>
                <a:rPr lang="en-US" sz="1700" b="1">
                  <a:effectLst/>
                  <a:latin typeface="Arial" pitchFamily="34" charset="0"/>
                </a:rPr>
                <a:t>D1</a:t>
              </a:r>
              <a:r>
                <a:rPr lang="en-US" sz="1700">
                  <a:effectLst/>
                  <a:latin typeface="Arial" pitchFamily="34" charset="0"/>
                </a:rPr>
                <a:t>.</a:t>
              </a:r>
              <a:r>
                <a:rPr lang="en-US" sz="1700" b="1">
                  <a:effectLst/>
                  <a:latin typeface="Arial" pitchFamily="34" charset="0"/>
                </a:rPr>
                <a:t> </a:t>
              </a:r>
              <a:r>
                <a:rPr lang="en-US" sz="1700">
                  <a:effectLst/>
                  <a:latin typeface="Arial" pitchFamily="34" charset="0"/>
                </a:rPr>
                <a:t>Total current population size estimated as:</a:t>
              </a:r>
              <a:endParaRPr lang="en-US" sz="1800">
                <a:solidFill>
                  <a:srgbClr val="800000"/>
                </a:solidFill>
                <a:effectLst/>
                <a:latin typeface="Arial" pitchFamily="34" charset="0"/>
              </a:endParaRPr>
            </a:p>
          </p:txBody>
        </p:sp>
      </p:grpSp>
      <p:sp>
        <p:nvSpPr>
          <p:cNvPr id="440338" name="Line 18"/>
          <p:cNvSpPr>
            <a:spLocks noChangeShapeType="1"/>
          </p:cNvSpPr>
          <p:nvPr/>
        </p:nvSpPr>
        <p:spPr bwMode="auto">
          <a:xfrm flipH="1">
            <a:off x="6286500" y="4797425"/>
            <a:ext cx="14288" cy="1814513"/>
          </a:xfrm>
          <a:prstGeom prst="line">
            <a:avLst/>
          </a:prstGeom>
          <a:noFill/>
          <a:ln w="9525">
            <a:solidFill>
              <a:schemeClr val="tx1"/>
            </a:solidFill>
            <a:round/>
            <a:headEnd/>
            <a:tailEnd/>
          </a:ln>
          <a:effectLst/>
        </p:spPr>
        <p:txBody>
          <a:bodyPr wrap="none" anchor="ctr"/>
          <a:lstStyle/>
          <a:p>
            <a:pPr>
              <a:defRPr/>
            </a:pPr>
            <a:endParaRPr lang="en-GB"/>
          </a:p>
        </p:txBody>
      </p:sp>
      <p:sp>
        <p:nvSpPr>
          <p:cNvPr id="440339" name="Text Box 19"/>
          <p:cNvSpPr txBox="1">
            <a:spLocks noChangeArrowheads="1"/>
          </p:cNvSpPr>
          <p:nvPr/>
        </p:nvSpPr>
        <p:spPr bwMode="auto">
          <a:xfrm>
            <a:off x="6599238" y="4797425"/>
            <a:ext cx="2365375" cy="1644650"/>
          </a:xfrm>
          <a:prstGeom prst="rect">
            <a:avLst/>
          </a:prstGeom>
          <a:noFill/>
          <a:ln w="9525">
            <a:noFill/>
            <a:miter lim="800000"/>
            <a:headEnd/>
            <a:tailEnd/>
          </a:ln>
        </p:spPr>
        <p:txBody>
          <a:bodyPr>
            <a:spAutoFit/>
          </a:bodyPr>
          <a:lstStyle/>
          <a:p>
            <a:pPr algn="l"/>
            <a:r>
              <a:rPr lang="en-US" sz="1700" b="1">
                <a:effectLst/>
                <a:latin typeface="Arial" pitchFamily="34" charset="0"/>
              </a:rPr>
              <a:t>D2</a:t>
            </a:r>
            <a:r>
              <a:rPr lang="en-US" sz="1700">
                <a:effectLst/>
                <a:latin typeface="Arial" pitchFamily="34" charset="0"/>
              </a:rPr>
              <a:t>.</a:t>
            </a:r>
            <a:r>
              <a:rPr lang="en-US" sz="1700" b="1">
                <a:effectLst/>
                <a:latin typeface="Arial" pitchFamily="34" charset="0"/>
              </a:rPr>
              <a:t> </a:t>
            </a:r>
            <a:r>
              <a:rPr lang="en-US" sz="1700">
                <a:effectLst/>
                <a:latin typeface="Arial" pitchFamily="34" charset="0"/>
              </a:rPr>
              <a:t>The population has a very restricted AOO</a:t>
            </a:r>
            <a:r>
              <a:rPr lang="en-US" sz="1500">
                <a:effectLst/>
                <a:latin typeface="Arial" pitchFamily="34" charset="0"/>
              </a:rPr>
              <a:t> </a:t>
            </a:r>
            <a:r>
              <a:rPr lang="en-US" sz="1500" b="1">
                <a:solidFill>
                  <a:srgbClr val="FF0000"/>
                </a:solidFill>
                <a:effectLst/>
                <a:latin typeface="Arial" pitchFamily="34" charset="0"/>
              </a:rPr>
              <a:t>(typically &lt;20 km²)</a:t>
            </a:r>
            <a:r>
              <a:rPr lang="en-US" sz="1700">
                <a:effectLst/>
                <a:latin typeface="Arial" pitchFamily="34" charset="0"/>
              </a:rPr>
              <a:t> or is known from very few locations</a:t>
            </a:r>
            <a:r>
              <a:rPr lang="en-US" sz="1500">
                <a:effectLst/>
                <a:latin typeface="Arial" pitchFamily="34" charset="0"/>
              </a:rPr>
              <a:t> </a:t>
            </a:r>
            <a:r>
              <a:rPr lang="en-US" sz="1500" b="1">
                <a:solidFill>
                  <a:srgbClr val="FF0000"/>
                </a:solidFill>
                <a:effectLst/>
                <a:latin typeface="Arial" pitchFamily="34" charset="0"/>
              </a:rPr>
              <a:t>(typically </a:t>
            </a:r>
            <a:r>
              <a:rPr lang="en-US" sz="1500" b="1">
                <a:solidFill>
                  <a:srgbClr val="FF0000"/>
                </a:solidFill>
                <a:effectLst/>
                <a:latin typeface="Arial" pitchFamily="34" charset="0"/>
                <a:cs typeface="Arial" pitchFamily="34" charset="0"/>
              </a:rPr>
              <a:t>≤5)</a:t>
            </a:r>
            <a:r>
              <a:rPr lang="en-US" sz="1700">
                <a:effectLst/>
                <a:latin typeface="Arial" pitchFamily="34" charset="0"/>
              </a:rPr>
              <a:t>.</a:t>
            </a:r>
            <a:endParaRPr lang="en-US" sz="1800">
              <a:solidFill>
                <a:srgbClr val="800000"/>
              </a:solidFill>
              <a:effectLst/>
              <a:latin typeface="Arial" pitchFamily="34" charset="0"/>
            </a:endParaRPr>
          </a:p>
        </p:txBody>
      </p:sp>
      <p:sp>
        <p:nvSpPr>
          <p:cNvPr id="440340" name="Text Box 20"/>
          <p:cNvSpPr txBox="1">
            <a:spLocks noChangeArrowheads="1"/>
          </p:cNvSpPr>
          <p:nvPr/>
        </p:nvSpPr>
        <p:spPr bwMode="auto">
          <a:xfrm>
            <a:off x="6526213" y="2781300"/>
            <a:ext cx="2447925" cy="1385888"/>
          </a:xfrm>
          <a:prstGeom prst="rect">
            <a:avLst/>
          </a:prstGeom>
          <a:noFill/>
          <a:ln w="9525">
            <a:noFill/>
            <a:miter lim="800000"/>
            <a:headEnd/>
            <a:tailEnd/>
          </a:ln>
        </p:spPr>
        <p:txBody>
          <a:bodyPr>
            <a:spAutoFit/>
          </a:bodyPr>
          <a:lstStyle/>
          <a:p>
            <a:pPr algn="l"/>
            <a:r>
              <a:rPr lang="en-US" sz="1700" b="1">
                <a:effectLst/>
                <a:latin typeface="Arial" pitchFamily="34" charset="0"/>
              </a:rPr>
              <a:t>NOTE</a:t>
            </a:r>
            <a:r>
              <a:rPr lang="en-US" sz="1700">
                <a:effectLst/>
                <a:latin typeface="Arial" pitchFamily="34" charset="0"/>
              </a:rPr>
              <a:t>:</a:t>
            </a:r>
            <a:r>
              <a:rPr lang="en-US" sz="1700">
                <a:solidFill>
                  <a:srgbClr val="FF0000"/>
                </a:solidFill>
                <a:effectLst/>
                <a:latin typeface="Arial" pitchFamily="34" charset="0"/>
              </a:rPr>
              <a:t> </a:t>
            </a:r>
            <a:r>
              <a:rPr lang="en-US" sz="1700" i="1">
                <a:solidFill>
                  <a:srgbClr val="FF0000"/>
                </a:solidFill>
                <a:effectLst/>
                <a:latin typeface="Arial" pitchFamily="34" charset="0"/>
              </a:rPr>
              <a:t>for the VU D2, there should be a plausible threat that is likely to rapidly affect the population.</a:t>
            </a:r>
          </a:p>
        </p:txBody>
      </p:sp>
      <p:sp>
        <p:nvSpPr>
          <p:cNvPr id="440341" name="AutoShape 21"/>
          <p:cNvSpPr>
            <a:spLocks noChangeArrowheads="1"/>
          </p:cNvSpPr>
          <p:nvPr/>
        </p:nvSpPr>
        <p:spPr bwMode="auto">
          <a:xfrm>
            <a:off x="7308850" y="4221163"/>
            <a:ext cx="576263" cy="503237"/>
          </a:xfrm>
          <a:prstGeom prst="upArrow">
            <a:avLst>
              <a:gd name="adj1" fmla="val 47139"/>
              <a:gd name="adj2" fmla="val 58991"/>
            </a:avLst>
          </a:prstGeom>
          <a:solidFill>
            <a:srgbClr val="FF0000"/>
          </a:solidFill>
          <a:ln w="9525">
            <a:solidFill>
              <a:schemeClr val="tx1"/>
            </a:solidFill>
            <a:miter lim="800000"/>
            <a:headEnd/>
            <a:tailEnd/>
          </a:ln>
          <a:effectLst/>
        </p:spPr>
        <p:txBody>
          <a:bodyPr wrap="none" anchor="ctr"/>
          <a:lstStyle/>
          <a:p>
            <a:pPr>
              <a:defRPr/>
            </a:pPr>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40325"/>
                                        </p:tgtEl>
                                        <p:attrNameLst>
                                          <p:attrName>style.visibility</p:attrName>
                                        </p:attrNameLst>
                                      </p:cBhvr>
                                      <p:to>
                                        <p:strVal val="visible"/>
                                      </p:to>
                                    </p:set>
                                    <p:animEffect transition="in" filter="fade">
                                      <p:cBhvr>
                                        <p:cTn id="16" dur="500"/>
                                        <p:tgtEl>
                                          <p:spTgt spid="4403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0332"/>
                                        </p:tgtEl>
                                        <p:attrNameLst>
                                          <p:attrName>style.visibility</p:attrName>
                                        </p:attrNameLst>
                                      </p:cBhvr>
                                      <p:to>
                                        <p:strVal val="visible"/>
                                      </p:to>
                                    </p:set>
                                    <p:animEffect transition="in" filter="fade">
                                      <p:cBhvr>
                                        <p:cTn id="19" dur="500"/>
                                        <p:tgtEl>
                                          <p:spTgt spid="44033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par>
                                <p:cTn id="24" presetID="10" presetClass="entr" presetSubtype="0" fill="hold" grpId="0" nodeType="withEffect">
                                  <p:stCondLst>
                                    <p:cond delay="0"/>
                                  </p:stCondLst>
                                  <p:childTnLst>
                                    <p:set>
                                      <p:cBhvr>
                                        <p:cTn id="25" dur="1" fill="hold">
                                          <p:stCondLst>
                                            <p:cond delay="0"/>
                                          </p:stCondLst>
                                        </p:cTn>
                                        <p:tgtEl>
                                          <p:spTgt spid="440326"/>
                                        </p:tgtEl>
                                        <p:attrNameLst>
                                          <p:attrName>style.visibility</p:attrName>
                                        </p:attrNameLst>
                                      </p:cBhvr>
                                      <p:to>
                                        <p:strVal val="visible"/>
                                      </p:to>
                                    </p:set>
                                    <p:animEffect transition="in" filter="fade">
                                      <p:cBhvr>
                                        <p:cTn id="26" dur="500"/>
                                        <p:tgtEl>
                                          <p:spTgt spid="4403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0333"/>
                                        </p:tgtEl>
                                        <p:attrNameLst>
                                          <p:attrName>style.visibility</p:attrName>
                                        </p:attrNameLst>
                                      </p:cBhvr>
                                      <p:to>
                                        <p:strVal val="visible"/>
                                      </p:to>
                                    </p:set>
                                    <p:animEffect transition="in" filter="fade">
                                      <p:cBhvr>
                                        <p:cTn id="29" dur="500"/>
                                        <p:tgtEl>
                                          <p:spTgt spid="44033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40339"/>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44033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440341"/>
                                        </p:tgtEl>
                                        <p:attrNameLst>
                                          <p:attrName>style.visibility</p:attrName>
                                        </p:attrNameLst>
                                      </p:cBhvr>
                                      <p:to>
                                        <p:strVal val="visible"/>
                                      </p:to>
                                    </p:set>
                                    <p:animEffect transition="in" filter="wipe(down)">
                                      <p:cBhvr>
                                        <p:cTn id="40" dur="500"/>
                                        <p:tgtEl>
                                          <p:spTgt spid="440341"/>
                                        </p:tgtEl>
                                      </p:cBhvr>
                                    </p:animEffec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0"/>
                                          </p:stCondLst>
                                        </p:cTn>
                                        <p:tgtEl>
                                          <p:spTgt spid="440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5" grpId="0" animBg="1"/>
      <p:bldP spid="440326" grpId="0" animBg="1"/>
      <p:bldP spid="440332" grpId="0"/>
      <p:bldP spid="440333" grpId="0"/>
      <p:bldP spid="440334" grpId="0"/>
      <p:bldP spid="440339" grpId="0"/>
      <p:bldP spid="440340" grpId="0"/>
      <p:bldP spid="4403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6" name="Rectangle 8"/>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79875" name="Text Box 3"/>
          <p:cNvSpPr txBox="1">
            <a:spLocks noChangeArrowheads="1"/>
          </p:cNvSpPr>
          <p:nvPr/>
        </p:nvSpPr>
        <p:spPr bwMode="auto">
          <a:xfrm>
            <a:off x="152400" y="1822450"/>
            <a:ext cx="8839200" cy="641350"/>
          </a:xfrm>
          <a:prstGeom prst="rect">
            <a:avLst/>
          </a:prstGeom>
          <a:noFill/>
          <a:ln w="9525">
            <a:noFill/>
            <a:miter lim="800000"/>
            <a:headEnd/>
            <a:tailEnd/>
          </a:ln>
        </p:spPr>
        <p:txBody>
          <a:bodyPr>
            <a:spAutoFit/>
          </a:bodyPr>
          <a:lstStyle/>
          <a:p>
            <a:r>
              <a:rPr lang="en-US" sz="3600" b="1">
                <a:solidFill>
                  <a:srgbClr val="A00000"/>
                </a:solidFill>
                <a:effectLst/>
                <a:latin typeface="Arial" pitchFamily="34" charset="0"/>
              </a:rPr>
              <a:t>Quantitative analysis</a:t>
            </a:r>
          </a:p>
        </p:txBody>
      </p:sp>
      <p:grpSp>
        <p:nvGrpSpPr>
          <p:cNvPr id="2" name="Group 4"/>
          <p:cNvGrpSpPr>
            <a:grpSpLocks/>
          </p:cNvGrpSpPr>
          <p:nvPr/>
        </p:nvGrpSpPr>
        <p:grpSpPr bwMode="auto">
          <a:xfrm>
            <a:off x="2463800" y="2628900"/>
            <a:ext cx="4267200" cy="3886200"/>
            <a:chOff x="480" y="1296"/>
            <a:chExt cx="4746" cy="2544"/>
          </a:xfrm>
        </p:grpSpPr>
        <p:pic>
          <p:nvPicPr>
            <p:cNvPr id="79878" name="Picture 5" descr="INVOLVED2"/>
            <p:cNvPicPr>
              <a:picLocks noChangeAspect="1" noChangeArrowheads="1"/>
            </p:cNvPicPr>
            <p:nvPr/>
          </p:nvPicPr>
          <p:blipFill>
            <a:blip r:embed="rId3"/>
            <a:srcRect/>
            <a:stretch>
              <a:fillRect/>
            </a:stretch>
          </p:blipFill>
          <p:spPr bwMode="auto">
            <a:xfrm>
              <a:off x="480" y="1296"/>
              <a:ext cx="4746" cy="2544"/>
            </a:xfrm>
            <a:prstGeom prst="rect">
              <a:avLst/>
            </a:prstGeom>
            <a:noFill/>
            <a:ln w="9525">
              <a:noFill/>
              <a:miter lim="800000"/>
              <a:headEnd/>
              <a:tailEnd/>
            </a:ln>
          </p:spPr>
        </p:pic>
        <p:pic>
          <p:nvPicPr>
            <p:cNvPr id="79879" name="Picture 6" descr="GRAPHDWN"/>
            <p:cNvPicPr>
              <a:picLocks noChangeAspect="1" noChangeArrowheads="1"/>
            </p:cNvPicPr>
            <p:nvPr/>
          </p:nvPicPr>
          <p:blipFill>
            <a:blip r:embed="rId4"/>
            <a:srcRect/>
            <a:stretch>
              <a:fillRect/>
            </a:stretch>
          </p:blipFill>
          <p:spPr bwMode="auto">
            <a:xfrm>
              <a:off x="1200" y="1440"/>
              <a:ext cx="1152" cy="755"/>
            </a:xfrm>
            <a:prstGeom prst="rect">
              <a:avLst/>
            </a:prstGeom>
            <a:noFill/>
            <a:ln w="9525">
              <a:noFill/>
              <a:miter lim="800000"/>
              <a:headEnd/>
              <a:tailEnd/>
            </a:ln>
          </p:spPr>
        </p:pic>
        <p:sp>
          <p:nvSpPr>
            <p:cNvPr id="79880" name="Text Box 7"/>
            <p:cNvSpPr txBox="1">
              <a:spLocks noChangeArrowheads="1"/>
            </p:cNvSpPr>
            <p:nvPr/>
          </p:nvSpPr>
          <p:spPr bwMode="auto">
            <a:xfrm>
              <a:off x="2401" y="1634"/>
              <a:ext cx="1441" cy="160"/>
            </a:xfrm>
            <a:prstGeom prst="rect">
              <a:avLst/>
            </a:prstGeom>
            <a:noFill/>
            <a:ln w="25400">
              <a:noFill/>
              <a:miter lim="800000"/>
              <a:headEnd/>
              <a:tailEnd/>
            </a:ln>
          </p:spPr>
          <p:txBody>
            <a:bodyPr lIns="92075" tIns="46038" rIns="92075" bIns="46038">
              <a:spAutoFit/>
            </a:bodyPr>
            <a:lstStyle/>
            <a:p>
              <a:pPr algn="l"/>
              <a:r>
                <a:rPr lang="en-US" sz="1000">
                  <a:solidFill>
                    <a:srgbClr val="CC3300"/>
                  </a:solidFill>
                  <a:effectLst/>
                  <a:latin typeface="Arial" pitchFamily="34" charset="0"/>
                </a:rPr>
                <a:t>= oh ohh!</a:t>
              </a:r>
              <a:endParaRPr lang="en-US" sz="1000">
                <a:effectLst/>
                <a:latin typeface="Arial" pitchFamily="34" charset="0"/>
              </a:endParaRPr>
            </a:p>
          </p:txBody>
        </p:sp>
      </p:grpSp>
      <p:sp>
        <p:nvSpPr>
          <p:cNvPr id="79877" name="Rectangle 10"/>
          <p:cNvSpPr>
            <a:spLocks noChangeArrowheads="1"/>
          </p:cNvSpPr>
          <p:nvPr/>
        </p:nvSpPr>
        <p:spPr bwMode="auto">
          <a:xfrm>
            <a:off x="190500" y="11017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gray">
          <a:xfrm>
            <a:off x="1778000" y="1168400"/>
            <a:ext cx="6197600" cy="457200"/>
          </a:xfrm>
          <a:prstGeom prst="rect">
            <a:avLst/>
          </a:prstGeom>
          <a:solidFill>
            <a:srgbClr val="FF0000"/>
          </a:solidFill>
          <a:ln w="9525">
            <a:solidFill>
              <a:srgbClr val="E4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Quantitative Analysis</a:t>
            </a:r>
            <a:endParaRPr lang="en-US" sz="2300" b="1">
              <a:effectLst/>
              <a:latin typeface="Arial" pitchFamily="34" charset="0"/>
            </a:endParaRPr>
          </a:p>
        </p:txBody>
      </p:sp>
      <p:sp>
        <p:nvSpPr>
          <p:cNvPr id="158726" name="Text Box 6"/>
          <p:cNvSpPr txBox="1">
            <a:spLocks noChangeArrowheads="1"/>
          </p:cNvSpPr>
          <p:nvPr/>
        </p:nvSpPr>
        <p:spPr bwMode="gray">
          <a:xfrm>
            <a:off x="381000" y="2206625"/>
            <a:ext cx="4953000" cy="3013075"/>
          </a:xfrm>
          <a:prstGeom prst="rect">
            <a:avLst/>
          </a:prstGeom>
          <a:noFill/>
          <a:ln w="9525">
            <a:noFill/>
            <a:miter lim="800000"/>
            <a:headEnd/>
            <a:tailEnd/>
          </a:ln>
          <a:effectLst/>
        </p:spPr>
        <p:txBody>
          <a:bodyPr>
            <a:spAutoFit/>
          </a:bodyPr>
          <a:lstStyle/>
          <a:p>
            <a:pPr algn="l" eaLnBrk="0" hangingPunct="0">
              <a:spcBef>
                <a:spcPct val="0"/>
              </a:spcBef>
              <a:defRPr/>
            </a:pPr>
            <a:r>
              <a:rPr lang="en-GB" sz="2400" b="1">
                <a:solidFill>
                  <a:srgbClr val="800000"/>
                </a:solidFill>
                <a:effectLst/>
                <a:latin typeface="Arial" pitchFamily="34" charset="0"/>
                <a:cs typeface="Times New Roman" pitchFamily="18" charset="0"/>
              </a:rPr>
              <a:t>Quantitative Analysis</a:t>
            </a:r>
            <a:r>
              <a:rPr lang="en-GB" sz="2400" b="1">
                <a:effectLst/>
                <a:latin typeface="Arial" pitchFamily="34" charset="0"/>
                <a:cs typeface="Times New Roman" pitchFamily="18" charset="0"/>
              </a:rPr>
              <a:t> </a:t>
            </a:r>
            <a:r>
              <a:rPr lang="en-GB" sz="2400">
                <a:effectLst/>
                <a:latin typeface="Arial" pitchFamily="34" charset="0"/>
                <a:cs typeface="Times New Roman" pitchFamily="18" charset="0"/>
              </a:rPr>
              <a:t>is any form of analysis which estimates the extinction probability of a taxon based on known life history, habitat requirements, threats and any specified management options (e.g., Population Viability Analysis (PVA)).</a:t>
            </a:r>
            <a:endParaRPr lang="en-US" sz="2400">
              <a:effectLst>
                <a:outerShdw blurRad="38100" dist="38100" dir="2700000" algn="tl">
                  <a:srgbClr val="C0C0C0"/>
                </a:outerShdw>
              </a:effectLst>
              <a:latin typeface="Arial" pitchFamily="34" charset="0"/>
              <a:cs typeface="Times New Roman" pitchFamily="18" charset="0"/>
            </a:endParaRPr>
          </a:p>
        </p:txBody>
      </p:sp>
      <p:grpSp>
        <p:nvGrpSpPr>
          <p:cNvPr id="2" name="Group 8"/>
          <p:cNvGrpSpPr>
            <a:grpSpLocks/>
          </p:cNvGrpSpPr>
          <p:nvPr/>
        </p:nvGrpSpPr>
        <p:grpSpPr bwMode="auto">
          <a:xfrm>
            <a:off x="5791200" y="2301875"/>
            <a:ext cx="2895600" cy="2854325"/>
            <a:chOff x="480" y="1296"/>
            <a:chExt cx="4746" cy="2544"/>
          </a:xfrm>
        </p:grpSpPr>
        <p:pic>
          <p:nvPicPr>
            <p:cNvPr id="46086" name="Picture 9" descr="INVOLVED2"/>
            <p:cNvPicPr>
              <a:picLocks noChangeAspect="1" noChangeArrowheads="1"/>
            </p:cNvPicPr>
            <p:nvPr/>
          </p:nvPicPr>
          <p:blipFill>
            <a:blip r:embed="rId3"/>
            <a:srcRect/>
            <a:stretch>
              <a:fillRect/>
            </a:stretch>
          </p:blipFill>
          <p:spPr bwMode="gray">
            <a:xfrm>
              <a:off x="480" y="1296"/>
              <a:ext cx="4746" cy="2544"/>
            </a:xfrm>
            <a:prstGeom prst="rect">
              <a:avLst/>
            </a:prstGeom>
            <a:noFill/>
            <a:ln w="9525">
              <a:noFill/>
              <a:miter lim="800000"/>
              <a:headEnd/>
              <a:tailEnd/>
            </a:ln>
          </p:spPr>
        </p:pic>
        <p:pic>
          <p:nvPicPr>
            <p:cNvPr id="46087" name="Picture 10" descr="GRAPHDWN"/>
            <p:cNvPicPr>
              <a:picLocks noChangeAspect="1" noChangeArrowheads="1"/>
            </p:cNvPicPr>
            <p:nvPr/>
          </p:nvPicPr>
          <p:blipFill>
            <a:blip r:embed="rId4"/>
            <a:srcRect/>
            <a:stretch>
              <a:fillRect/>
            </a:stretch>
          </p:blipFill>
          <p:spPr bwMode="gray">
            <a:xfrm>
              <a:off x="1200" y="1440"/>
              <a:ext cx="1152" cy="755"/>
            </a:xfrm>
            <a:prstGeom prst="rect">
              <a:avLst/>
            </a:prstGeom>
            <a:noFill/>
            <a:ln w="9525">
              <a:noFill/>
              <a:miter lim="800000"/>
              <a:headEnd/>
              <a:tailEnd/>
            </a:ln>
          </p:spPr>
        </p:pic>
        <p:sp>
          <p:nvSpPr>
            <p:cNvPr id="46088" name="Text Box 11"/>
            <p:cNvSpPr txBox="1">
              <a:spLocks noChangeArrowheads="1"/>
            </p:cNvSpPr>
            <p:nvPr/>
          </p:nvSpPr>
          <p:spPr bwMode="gray">
            <a:xfrm>
              <a:off x="2400" y="1633"/>
              <a:ext cx="1442" cy="218"/>
            </a:xfrm>
            <a:prstGeom prst="rect">
              <a:avLst/>
            </a:prstGeom>
            <a:noFill/>
            <a:ln w="25400">
              <a:noFill/>
              <a:miter lim="800000"/>
              <a:headEnd/>
              <a:tailEnd/>
            </a:ln>
          </p:spPr>
          <p:txBody>
            <a:bodyPr lIns="92075" tIns="46038" rIns="92075" bIns="46038">
              <a:spAutoFit/>
            </a:bodyPr>
            <a:lstStyle/>
            <a:p>
              <a:pPr algn="l" eaLnBrk="0" hangingPunct="0"/>
              <a:r>
                <a:rPr lang="en-US" sz="1000">
                  <a:solidFill>
                    <a:srgbClr val="CC3300"/>
                  </a:solidFill>
                  <a:effectLst/>
                  <a:latin typeface="Arial" pitchFamily="34" charset="0"/>
                </a:rPr>
                <a:t>= oh ohh!</a:t>
              </a:r>
              <a:endParaRPr lang="en-US" sz="1000">
                <a:effectLst/>
                <a:latin typeface="Arial" pitchFamily="34" charset="0"/>
              </a:endParaRPr>
            </a:p>
          </p:txBody>
        </p:sp>
      </p:grpSp>
      <p:pic>
        <p:nvPicPr>
          <p:cNvPr id="46085" name="Picture 12" descr="Redlist_en_front_cover"/>
          <p:cNvPicPr>
            <a:picLocks noChangeAspect="1" noChangeArrowheads="1"/>
          </p:cNvPicPr>
          <p:nvPr/>
        </p:nvPicPr>
        <p:blipFill>
          <a:blip r:embed="rId5"/>
          <a:srcRect/>
          <a:stretch>
            <a:fillRect/>
          </a:stretch>
        </p:blipFill>
        <p:spPr bwMode="gray">
          <a:xfrm>
            <a:off x="127000" y="114300"/>
            <a:ext cx="814388" cy="1143000"/>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228600" y="1219200"/>
            <a:ext cx="8610600" cy="885825"/>
          </a:xfrm>
          <a:prstGeom prst="rect">
            <a:avLst/>
          </a:prstGeom>
          <a:noFill/>
          <a:ln w="9525">
            <a:noFill/>
            <a:miter lim="800000"/>
            <a:headEnd/>
            <a:tailEnd/>
          </a:ln>
        </p:spPr>
        <p:txBody>
          <a:bodyPr>
            <a:spAutoFit/>
          </a:bodyPr>
          <a:lstStyle/>
          <a:p>
            <a:pPr algn="l"/>
            <a:r>
              <a:rPr lang="en-US" sz="2600" b="1">
                <a:effectLst/>
                <a:latin typeface="Arial" pitchFamily="34" charset="0"/>
              </a:rPr>
              <a:t>Based on quantitative analysis showing a probability of extinction in the wild is </a:t>
            </a:r>
            <a:r>
              <a:rPr lang="en-US" sz="2600" b="1">
                <a:solidFill>
                  <a:srgbClr val="800000"/>
                </a:solidFill>
                <a:effectLst/>
                <a:latin typeface="Arial" pitchFamily="34" charset="0"/>
              </a:rPr>
              <a:t>at least</a:t>
            </a:r>
            <a:r>
              <a:rPr lang="en-US" sz="2600" b="1">
                <a:effectLst/>
                <a:latin typeface="Arial" pitchFamily="34" charset="0"/>
              </a:rPr>
              <a:t>:</a:t>
            </a:r>
            <a:endParaRPr lang="en-US" sz="2500">
              <a:solidFill>
                <a:srgbClr val="800000"/>
              </a:solidFill>
              <a:effectLst/>
              <a:latin typeface="Arial" pitchFamily="34" charset="0"/>
            </a:endParaRPr>
          </a:p>
        </p:txBody>
      </p:sp>
      <p:sp>
        <p:nvSpPr>
          <p:cNvPr id="444419" name="Text Box 3"/>
          <p:cNvSpPr txBox="1">
            <a:spLocks noChangeArrowheads="1"/>
          </p:cNvSpPr>
          <p:nvPr/>
        </p:nvSpPr>
        <p:spPr bwMode="auto">
          <a:xfrm>
            <a:off x="1117600" y="4575175"/>
            <a:ext cx="1993900" cy="641350"/>
          </a:xfrm>
          <a:prstGeom prst="rect">
            <a:avLst/>
          </a:prstGeom>
          <a:noFill/>
          <a:ln w="9525">
            <a:noFill/>
            <a:miter lim="800000"/>
            <a:headEnd/>
            <a:tailEnd/>
          </a:ln>
        </p:spPr>
        <p:txBody>
          <a:bodyPr>
            <a:spAutoFit/>
          </a:bodyPr>
          <a:lstStyle/>
          <a:p>
            <a:r>
              <a:rPr lang="en-US" sz="1800">
                <a:solidFill>
                  <a:srgbClr val="800000"/>
                </a:solidFill>
                <a:effectLst/>
                <a:latin typeface="Arial" pitchFamily="34" charset="0"/>
              </a:rPr>
              <a:t>Within </a:t>
            </a:r>
            <a:r>
              <a:rPr lang="en-US" sz="1800" b="1">
                <a:solidFill>
                  <a:srgbClr val="800000"/>
                </a:solidFill>
                <a:effectLst/>
                <a:latin typeface="Arial" pitchFamily="34" charset="0"/>
              </a:rPr>
              <a:t>10 years</a:t>
            </a:r>
            <a:r>
              <a:rPr lang="en-US" sz="1800">
                <a:solidFill>
                  <a:srgbClr val="800000"/>
                </a:solidFill>
                <a:effectLst/>
                <a:latin typeface="Arial" pitchFamily="34" charset="0"/>
              </a:rPr>
              <a:t> or </a:t>
            </a:r>
            <a:r>
              <a:rPr lang="en-US" sz="1800" b="1">
                <a:solidFill>
                  <a:srgbClr val="800000"/>
                </a:solidFill>
                <a:effectLst/>
                <a:latin typeface="Arial" pitchFamily="34" charset="0"/>
              </a:rPr>
              <a:t>3 generations</a:t>
            </a:r>
            <a:endParaRPr lang="en-US" sz="2200">
              <a:effectLst/>
              <a:latin typeface="Arial" pitchFamily="34" charset="0"/>
            </a:endParaRPr>
          </a:p>
        </p:txBody>
      </p:sp>
      <p:sp>
        <p:nvSpPr>
          <p:cNvPr id="444420" name="Text Box 4"/>
          <p:cNvSpPr txBox="1">
            <a:spLocks noChangeArrowheads="1"/>
          </p:cNvSpPr>
          <p:nvPr/>
        </p:nvSpPr>
        <p:spPr bwMode="auto">
          <a:xfrm>
            <a:off x="3289300" y="4581525"/>
            <a:ext cx="2006600" cy="641350"/>
          </a:xfrm>
          <a:prstGeom prst="rect">
            <a:avLst/>
          </a:prstGeom>
          <a:noFill/>
          <a:ln w="9525">
            <a:noFill/>
            <a:miter lim="800000"/>
            <a:headEnd/>
            <a:tailEnd/>
          </a:ln>
        </p:spPr>
        <p:txBody>
          <a:bodyPr>
            <a:spAutoFit/>
          </a:bodyPr>
          <a:lstStyle/>
          <a:p>
            <a:r>
              <a:rPr lang="en-US" sz="1800">
                <a:solidFill>
                  <a:srgbClr val="993300"/>
                </a:solidFill>
                <a:effectLst/>
                <a:latin typeface="Arial" pitchFamily="34" charset="0"/>
              </a:rPr>
              <a:t>Within </a:t>
            </a:r>
            <a:r>
              <a:rPr lang="en-US" sz="1800" b="1">
                <a:solidFill>
                  <a:srgbClr val="993300"/>
                </a:solidFill>
                <a:effectLst/>
                <a:latin typeface="Arial" pitchFamily="34" charset="0"/>
              </a:rPr>
              <a:t>20 years</a:t>
            </a:r>
            <a:r>
              <a:rPr lang="en-US" sz="1800">
                <a:solidFill>
                  <a:srgbClr val="993300"/>
                </a:solidFill>
                <a:effectLst/>
                <a:latin typeface="Arial" pitchFamily="34" charset="0"/>
              </a:rPr>
              <a:t> or </a:t>
            </a:r>
            <a:r>
              <a:rPr lang="en-US" sz="1800" b="1">
                <a:solidFill>
                  <a:srgbClr val="993300"/>
                </a:solidFill>
                <a:effectLst/>
                <a:latin typeface="Arial" pitchFamily="34" charset="0"/>
              </a:rPr>
              <a:t>5 generations</a:t>
            </a:r>
            <a:endParaRPr lang="en-US" sz="2200">
              <a:effectLst/>
              <a:latin typeface="Arial" pitchFamily="34" charset="0"/>
            </a:endParaRPr>
          </a:p>
        </p:txBody>
      </p:sp>
      <p:sp>
        <p:nvSpPr>
          <p:cNvPr id="444421" name="Text Box 5"/>
          <p:cNvSpPr txBox="1">
            <a:spLocks noChangeArrowheads="1"/>
          </p:cNvSpPr>
          <p:nvPr/>
        </p:nvSpPr>
        <p:spPr bwMode="auto">
          <a:xfrm>
            <a:off x="5588000" y="4581525"/>
            <a:ext cx="1993900" cy="366713"/>
          </a:xfrm>
          <a:prstGeom prst="rect">
            <a:avLst/>
          </a:prstGeom>
          <a:noFill/>
          <a:ln w="9525">
            <a:noFill/>
            <a:miter lim="800000"/>
            <a:headEnd/>
            <a:tailEnd/>
          </a:ln>
        </p:spPr>
        <p:txBody>
          <a:bodyPr>
            <a:spAutoFit/>
          </a:bodyPr>
          <a:lstStyle/>
          <a:p>
            <a:r>
              <a:rPr lang="en-US" sz="1800">
                <a:solidFill>
                  <a:srgbClr val="E45C00"/>
                </a:solidFill>
                <a:effectLst/>
                <a:latin typeface="Arial" pitchFamily="34" charset="0"/>
              </a:rPr>
              <a:t>Within </a:t>
            </a:r>
            <a:r>
              <a:rPr lang="en-US" sz="1800" b="1">
                <a:solidFill>
                  <a:srgbClr val="E45C00"/>
                </a:solidFill>
                <a:effectLst/>
                <a:latin typeface="Arial" pitchFamily="34" charset="0"/>
              </a:rPr>
              <a:t>100 years</a:t>
            </a:r>
            <a:endParaRPr lang="en-US" sz="2200">
              <a:effectLst/>
              <a:latin typeface="Arial" pitchFamily="34" charset="0"/>
            </a:endParaRPr>
          </a:p>
        </p:txBody>
      </p:sp>
      <p:grpSp>
        <p:nvGrpSpPr>
          <p:cNvPr id="2" name="Group 6"/>
          <p:cNvGrpSpPr>
            <a:grpSpLocks/>
          </p:cNvGrpSpPr>
          <p:nvPr/>
        </p:nvGrpSpPr>
        <p:grpSpPr bwMode="auto">
          <a:xfrm>
            <a:off x="1244600" y="2205038"/>
            <a:ext cx="1879600" cy="2211387"/>
            <a:chOff x="784" y="1389"/>
            <a:chExt cx="1184" cy="1393"/>
          </a:xfrm>
        </p:grpSpPr>
        <p:grpSp>
          <p:nvGrpSpPr>
            <p:cNvPr id="3" name="Group 7"/>
            <p:cNvGrpSpPr>
              <a:grpSpLocks/>
            </p:cNvGrpSpPr>
            <p:nvPr/>
          </p:nvGrpSpPr>
          <p:grpSpPr bwMode="auto">
            <a:xfrm>
              <a:off x="816" y="1389"/>
              <a:ext cx="1152" cy="1393"/>
              <a:chOff x="816" y="1567"/>
              <a:chExt cx="1152" cy="1393"/>
            </a:xfrm>
          </p:grpSpPr>
          <p:grpSp>
            <p:nvGrpSpPr>
              <p:cNvPr id="4" name="Group 8"/>
              <p:cNvGrpSpPr>
                <a:grpSpLocks/>
              </p:cNvGrpSpPr>
              <p:nvPr/>
            </p:nvGrpSpPr>
            <p:grpSpPr bwMode="auto">
              <a:xfrm>
                <a:off x="816" y="1567"/>
                <a:ext cx="1152" cy="1393"/>
                <a:chOff x="1200" y="1559"/>
                <a:chExt cx="678" cy="1393"/>
              </a:xfrm>
            </p:grpSpPr>
            <p:sp>
              <p:nvSpPr>
                <p:cNvPr id="444425" name="Freeform 9"/>
                <p:cNvSpPr>
                  <a:spLocks/>
                </p:cNvSpPr>
                <p:nvPr/>
              </p:nvSpPr>
              <p:spPr bwMode="auto">
                <a:xfrm>
                  <a:off x="1647" y="1559"/>
                  <a:ext cx="231" cy="1393"/>
                </a:xfrm>
                <a:custGeom>
                  <a:avLst/>
                  <a:gdLst/>
                  <a:ahLst/>
                  <a:cxnLst>
                    <a:cxn ang="0">
                      <a:pos x="0" y="1393"/>
                    </a:cxn>
                    <a:cxn ang="0">
                      <a:pos x="0" y="205"/>
                    </a:cxn>
                    <a:cxn ang="0">
                      <a:pos x="231" y="0"/>
                    </a:cxn>
                    <a:cxn ang="0">
                      <a:pos x="231" y="1187"/>
                    </a:cxn>
                    <a:cxn ang="0">
                      <a:pos x="0" y="1393"/>
                    </a:cxn>
                  </a:cxnLst>
                  <a:rect l="0" t="0" r="r" b="b"/>
                  <a:pathLst>
                    <a:path w="231" h="1393">
                      <a:moveTo>
                        <a:pt x="0" y="1393"/>
                      </a:moveTo>
                      <a:lnTo>
                        <a:pt x="0" y="205"/>
                      </a:lnTo>
                      <a:lnTo>
                        <a:pt x="231" y="0"/>
                      </a:lnTo>
                      <a:lnTo>
                        <a:pt x="231" y="1187"/>
                      </a:lnTo>
                      <a:lnTo>
                        <a:pt x="0" y="1393"/>
                      </a:lnTo>
                      <a:close/>
                    </a:path>
                  </a:pathLst>
                </a:custGeom>
                <a:solidFill>
                  <a:srgbClr val="400000"/>
                </a:solidFill>
                <a:ln w="6350">
                  <a:solidFill>
                    <a:srgbClr val="000000"/>
                  </a:solidFill>
                  <a:prstDash val="solid"/>
                  <a:round/>
                  <a:headEnd/>
                  <a:tailEnd/>
                </a:ln>
              </p:spPr>
              <p:txBody>
                <a:bodyPr/>
                <a:lstStyle/>
                <a:p>
                  <a:pPr>
                    <a:defRPr/>
                  </a:pPr>
                  <a:endParaRPr lang="en-GB"/>
                </a:p>
              </p:txBody>
            </p:sp>
            <p:sp>
              <p:nvSpPr>
                <p:cNvPr id="444426" name="Rectangle 10"/>
                <p:cNvSpPr>
                  <a:spLocks noChangeArrowheads="1"/>
                </p:cNvSpPr>
                <p:nvPr/>
              </p:nvSpPr>
              <p:spPr bwMode="auto">
                <a:xfrm>
                  <a:off x="1200" y="1764"/>
                  <a:ext cx="447" cy="1188"/>
                </a:xfrm>
                <a:prstGeom prst="rect">
                  <a:avLst/>
                </a:prstGeom>
                <a:solidFill>
                  <a:srgbClr val="800000"/>
                </a:solidFill>
                <a:ln w="6350">
                  <a:solidFill>
                    <a:srgbClr val="000000"/>
                  </a:solidFill>
                  <a:miter lim="800000"/>
                  <a:headEnd/>
                  <a:tailEnd/>
                </a:ln>
              </p:spPr>
              <p:txBody>
                <a:bodyPr/>
                <a:lstStyle/>
                <a:p>
                  <a:pPr>
                    <a:defRPr/>
                  </a:pPr>
                  <a:endParaRPr lang="en-GB"/>
                </a:p>
              </p:txBody>
            </p:sp>
            <p:sp>
              <p:nvSpPr>
                <p:cNvPr id="444427" name="Freeform 11"/>
                <p:cNvSpPr>
                  <a:spLocks/>
                </p:cNvSpPr>
                <p:nvPr/>
              </p:nvSpPr>
              <p:spPr bwMode="auto">
                <a:xfrm>
                  <a:off x="1200" y="1559"/>
                  <a:ext cx="678" cy="205"/>
                </a:xfrm>
                <a:custGeom>
                  <a:avLst/>
                  <a:gdLst/>
                  <a:ahLst/>
                  <a:cxnLst>
                    <a:cxn ang="0">
                      <a:pos x="447" y="205"/>
                    </a:cxn>
                    <a:cxn ang="0">
                      <a:pos x="678" y="0"/>
                    </a:cxn>
                    <a:cxn ang="0">
                      <a:pos x="231" y="0"/>
                    </a:cxn>
                    <a:cxn ang="0">
                      <a:pos x="0" y="205"/>
                    </a:cxn>
                    <a:cxn ang="0">
                      <a:pos x="447" y="205"/>
                    </a:cxn>
                  </a:cxnLst>
                  <a:rect l="0" t="0" r="r" b="b"/>
                  <a:pathLst>
                    <a:path w="678" h="205">
                      <a:moveTo>
                        <a:pt x="447" y="205"/>
                      </a:moveTo>
                      <a:lnTo>
                        <a:pt x="678" y="0"/>
                      </a:lnTo>
                      <a:lnTo>
                        <a:pt x="231" y="0"/>
                      </a:lnTo>
                      <a:lnTo>
                        <a:pt x="0" y="205"/>
                      </a:lnTo>
                      <a:lnTo>
                        <a:pt x="447" y="205"/>
                      </a:lnTo>
                      <a:close/>
                    </a:path>
                  </a:pathLst>
                </a:custGeom>
                <a:solidFill>
                  <a:srgbClr val="600000"/>
                </a:solidFill>
                <a:ln w="6350">
                  <a:solidFill>
                    <a:srgbClr val="000000"/>
                  </a:solidFill>
                  <a:prstDash val="solid"/>
                  <a:round/>
                  <a:headEnd/>
                  <a:tailEnd/>
                </a:ln>
              </p:spPr>
              <p:txBody>
                <a:bodyPr/>
                <a:lstStyle/>
                <a:p>
                  <a:pPr>
                    <a:defRPr/>
                  </a:pPr>
                  <a:endParaRPr lang="en-GB"/>
                </a:p>
              </p:txBody>
            </p:sp>
          </p:grpSp>
          <p:sp>
            <p:nvSpPr>
              <p:cNvPr id="80924" name="Text Box 12"/>
              <p:cNvSpPr txBox="1">
                <a:spLocks noChangeArrowheads="1"/>
              </p:cNvSpPr>
              <p:nvPr/>
            </p:nvSpPr>
            <p:spPr bwMode="auto">
              <a:xfrm>
                <a:off x="872" y="1776"/>
                <a:ext cx="662" cy="288"/>
              </a:xfrm>
              <a:prstGeom prst="rect">
                <a:avLst/>
              </a:prstGeom>
              <a:noFill/>
              <a:ln w="9525">
                <a:noFill/>
                <a:miter lim="800000"/>
                <a:headEnd/>
                <a:tailEnd/>
              </a:ln>
            </p:spPr>
            <p:txBody>
              <a:bodyPr/>
              <a:lstStyle/>
              <a:p>
                <a:r>
                  <a:rPr lang="en-US" sz="2400" b="1">
                    <a:solidFill>
                      <a:schemeClr val="bg1"/>
                    </a:solidFill>
                    <a:effectLst/>
                    <a:latin typeface="Arial" pitchFamily="34" charset="0"/>
                  </a:rPr>
                  <a:t>50%</a:t>
                </a:r>
                <a:endParaRPr lang="en-US" sz="2400">
                  <a:solidFill>
                    <a:schemeClr val="bg1"/>
                  </a:solidFill>
                  <a:effectLst/>
                </a:endParaRPr>
              </a:p>
            </p:txBody>
          </p:sp>
        </p:grpSp>
        <p:sp>
          <p:nvSpPr>
            <p:cNvPr id="80922" name="Text Box 13"/>
            <p:cNvSpPr txBox="1">
              <a:spLocks noChangeArrowheads="1"/>
            </p:cNvSpPr>
            <p:nvPr/>
          </p:nvSpPr>
          <p:spPr bwMode="auto">
            <a:xfrm>
              <a:off x="784" y="2432"/>
              <a:ext cx="816" cy="326"/>
            </a:xfrm>
            <a:prstGeom prst="rect">
              <a:avLst/>
            </a:prstGeom>
            <a:noFill/>
            <a:ln w="9525">
              <a:noFill/>
              <a:miter lim="800000"/>
              <a:headEnd/>
              <a:tailEnd/>
            </a:ln>
          </p:spPr>
          <p:txBody>
            <a:bodyPr>
              <a:spAutoFit/>
            </a:bodyPr>
            <a:lstStyle/>
            <a:p>
              <a:r>
                <a:rPr lang="en-US" sz="1400" b="1">
                  <a:solidFill>
                    <a:schemeClr val="bg1"/>
                  </a:solidFill>
                  <a:effectLst/>
                  <a:latin typeface="Arial" pitchFamily="34" charset="0"/>
                </a:rPr>
                <a:t>Critically Endangered</a:t>
              </a:r>
              <a:endParaRPr lang="en-US" sz="1400">
                <a:effectLst/>
                <a:latin typeface="Arial" pitchFamily="34" charset="0"/>
              </a:endParaRPr>
            </a:p>
          </p:txBody>
        </p:sp>
      </p:grpSp>
      <p:grpSp>
        <p:nvGrpSpPr>
          <p:cNvPr id="5" name="Group 14"/>
          <p:cNvGrpSpPr>
            <a:grpSpLocks/>
          </p:cNvGrpSpPr>
          <p:nvPr/>
        </p:nvGrpSpPr>
        <p:grpSpPr bwMode="auto">
          <a:xfrm>
            <a:off x="5638800" y="3413125"/>
            <a:ext cx="1895475" cy="952500"/>
            <a:chOff x="3552" y="2150"/>
            <a:chExt cx="1194" cy="600"/>
          </a:xfrm>
        </p:grpSpPr>
        <p:grpSp>
          <p:nvGrpSpPr>
            <p:cNvPr id="6" name="Group 15"/>
            <p:cNvGrpSpPr>
              <a:grpSpLocks/>
            </p:cNvGrpSpPr>
            <p:nvPr/>
          </p:nvGrpSpPr>
          <p:grpSpPr bwMode="auto">
            <a:xfrm>
              <a:off x="3594" y="2150"/>
              <a:ext cx="1152" cy="600"/>
              <a:chOff x="3594" y="2360"/>
              <a:chExt cx="1152" cy="600"/>
            </a:xfrm>
          </p:grpSpPr>
          <p:grpSp>
            <p:nvGrpSpPr>
              <p:cNvPr id="7" name="Group 16"/>
              <p:cNvGrpSpPr>
                <a:grpSpLocks/>
              </p:cNvGrpSpPr>
              <p:nvPr/>
            </p:nvGrpSpPr>
            <p:grpSpPr bwMode="auto">
              <a:xfrm>
                <a:off x="3594" y="2360"/>
                <a:ext cx="1152" cy="600"/>
                <a:chOff x="3435" y="2352"/>
                <a:chExt cx="678" cy="600"/>
              </a:xfrm>
            </p:grpSpPr>
            <p:sp>
              <p:nvSpPr>
                <p:cNvPr id="444433" name="Freeform 17"/>
                <p:cNvSpPr>
                  <a:spLocks/>
                </p:cNvSpPr>
                <p:nvPr/>
              </p:nvSpPr>
              <p:spPr bwMode="auto">
                <a:xfrm>
                  <a:off x="3882" y="2352"/>
                  <a:ext cx="231" cy="600"/>
                </a:xfrm>
                <a:custGeom>
                  <a:avLst/>
                  <a:gdLst/>
                  <a:ahLst/>
                  <a:cxnLst>
                    <a:cxn ang="0">
                      <a:pos x="0" y="600"/>
                    </a:cxn>
                    <a:cxn ang="0">
                      <a:pos x="0" y="203"/>
                    </a:cxn>
                    <a:cxn ang="0">
                      <a:pos x="231" y="0"/>
                    </a:cxn>
                    <a:cxn ang="0">
                      <a:pos x="231" y="394"/>
                    </a:cxn>
                    <a:cxn ang="0">
                      <a:pos x="0" y="600"/>
                    </a:cxn>
                  </a:cxnLst>
                  <a:rect l="0" t="0" r="r" b="b"/>
                  <a:pathLst>
                    <a:path w="231" h="600">
                      <a:moveTo>
                        <a:pt x="0" y="600"/>
                      </a:moveTo>
                      <a:lnTo>
                        <a:pt x="0" y="203"/>
                      </a:lnTo>
                      <a:lnTo>
                        <a:pt x="231" y="0"/>
                      </a:lnTo>
                      <a:lnTo>
                        <a:pt x="231" y="394"/>
                      </a:lnTo>
                      <a:lnTo>
                        <a:pt x="0" y="600"/>
                      </a:lnTo>
                      <a:close/>
                    </a:path>
                  </a:pathLst>
                </a:custGeom>
                <a:solidFill>
                  <a:srgbClr val="B24800"/>
                </a:solidFill>
                <a:ln w="6350">
                  <a:solidFill>
                    <a:srgbClr val="000000"/>
                  </a:solidFill>
                  <a:prstDash val="solid"/>
                  <a:round/>
                  <a:headEnd/>
                  <a:tailEnd/>
                </a:ln>
              </p:spPr>
              <p:txBody>
                <a:bodyPr/>
                <a:lstStyle/>
                <a:p>
                  <a:pPr>
                    <a:defRPr/>
                  </a:pPr>
                  <a:endParaRPr lang="en-GB"/>
                </a:p>
              </p:txBody>
            </p:sp>
            <p:sp>
              <p:nvSpPr>
                <p:cNvPr id="444434" name="Rectangle 18"/>
                <p:cNvSpPr>
                  <a:spLocks noChangeArrowheads="1"/>
                </p:cNvSpPr>
                <p:nvPr/>
              </p:nvSpPr>
              <p:spPr bwMode="auto">
                <a:xfrm>
                  <a:off x="3435" y="2555"/>
                  <a:ext cx="447" cy="397"/>
                </a:xfrm>
                <a:prstGeom prst="rect">
                  <a:avLst/>
                </a:prstGeom>
                <a:solidFill>
                  <a:srgbClr val="FF6600"/>
                </a:solidFill>
                <a:ln w="6350">
                  <a:solidFill>
                    <a:srgbClr val="000000"/>
                  </a:solidFill>
                  <a:miter lim="800000"/>
                  <a:headEnd/>
                  <a:tailEnd/>
                </a:ln>
              </p:spPr>
              <p:txBody>
                <a:bodyPr/>
                <a:lstStyle/>
                <a:p>
                  <a:pPr>
                    <a:defRPr/>
                  </a:pPr>
                  <a:endParaRPr lang="en-GB"/>
                </a:p>
              </p:txBody>
            </p:sp>
            <p:sp>
              <p:nvSpPr>
                <p:cNvPr id="444435" name="Freeform 19"/>
                <p:cNvSpPr>
                  <a:spLocks/>
                </p:cNvSpPr>
                <p:nvPr/>
              </p:nvSpPr>
              <p:spPr bwMode="auto">
                <a:xfrm>
                  <a:off x="3435" y="2352"/>
                  <a:ext cx="678" cy="203"/>
                </a:xfrm>
                <a:custGeom>
                  <a:avLst/>
                  <a:gdLst/>
                  <a:ahLst/>
                  <a:cxnLst>
                    <a:cxn ang="0">
                      <a:pos x="447" y="203"/>
                    </a:cxn>
                    <a:cxn ang="0">
                      <a:pos x="678" y="0"/>
                    </a:cxn>
                    <a:cxn ang="0">
                      <a:pos x="231" y="0"/>
                    </a:cxn>
                    <a:cxn ang="0">
                      <a:pos x="0" y="203"/>
                    </a:cxn>
                    <a:cxn ang="0">
                      <a:pos x="447" y="203"/>
                    </a:cxn>
                  </a:cxnLst>
                  <a:rect l="0" t="0" r="r" b="b"/>
                  <a:pathLst>
                    <a:path w="678" h="203">
                      <a:moveTo>
                        <a:pt x="447" y="203"/>
                      </a:moveTo>
                      <a:lnTo>
                        <a:pt x="678" y="0"/>
                      </a:lnTo>
                      <a:lnTo>
                        <a:pt x="231" y="0"/>
                      </a:lnTo>
                      <a:lnTo>
                        <a:pt x="0" y="203"/>
                      </a:lnTo>
                      <a:lnTo>
                        <a:pt x="447" y="203"/>
                      </a:lnTo>
                      <a:close/>
                    </a:path>
                  </a:pathLst>
                </a:custGeom>
                <a:solidFill>
                  <a:srgbClr val="E45C00"/>
                </a:solidFill>
                <a:ln w="6350">
                  <a:solidFill>
                    <a:srgbClr val="000000"/>
                  </a:solidFill>
                  <a:prstDash val="solid"/>
                  <a:round/>
                  <a:headEnd/>
                  <a:tailEnd/>
                </a:ln>
              </p:spPr>
              <p:txBody>
                <a:bodyPr/>
                <a:lstStyle/>
                <a:p>
                  <a:pPr>
                    <a:defRPr/>
                  </a:pPr>
                  <a:endParaRPr lang="en-GB"/>
                </a:p>
              </p:txBody>
            </p:sp>
          </p:grpSp>
          <p:sp>
            <p:nvSpPr>
              <p:cNvPr id="80917" name="Text Box 20"/>
              <p:cNvSpPr txBox="1">
                <a:spLocks noChangeArrowheads="1"/>
              </p:cNvSpPr>
              <p:nvPr/>
            </p:nvSpPr>
            <p:spPr bwMode="auto">
              <a:xfrm>
                <a:off x="3650" y="2560"/>
                <a:ext cx="662" cy="288"/>
              </a:xfrm>
              <a:prstGeom prst="rect">
                <a:avLst/>
              </a:prstGeom>
              <a:noFill/>
              <a:ln w="9525">
                <a:noFill/>
                <a:miter lim="800000"/>
                <a:headEnd/>
                <a:tailEnd/>
              </a:ln>
            </p:spPr>
            <p:txBody>
              <a:bodyPr/>
              <a:lstStyle/>
              <a:p>
                <a:r>
                  <a:rPr lang="en-US" sz="2400" b="1">
                    <a:solidFill>
                      <a:schemeClr val="bg1"/>
                    </a:solidFill>
                    <a:effectLst/>
                    <a:latin typeface="Arial" pitchFamily="34" charset="0"/>
                  </a:rPr>
                  <a:t>10%</a:t>
                </a:r>
                <a:endParaRPr lang="en-US" sz="2400">
                  <a:solidFill>
                    <a:schemeClr val="bg1"/>
                  </a:solidFill>
                  <a:effectLst/>
                </a:endParaRPr>
              </a:p>
            </p:txBody>
          </p:sp>
        </p:grpSp>
        <p:sp>
          <p:nvSpPr>
            <p:cNvPr id="80915" name="Text Box 21"/>
            <p:cNvSpPr txBox="1">
              <a:spLocks noChangeArrowheads="1"/>
            </p:cNvSpPr>
            <p:nvPr/>
          </p:nvSpPr>
          <p:spPr bwMode="auto">
            <a:xfrm>
              <a:off x="3552" y="2558"/>
              <a:ext cx="816" cy="192"/>
            </a:xfrm>
            <a:prstGeom prst="rect">
              <a:avLst/>
            </a:prstGeom>
            <a:noFill/>
            <a:ln w="9525">
              <a:noFill/>
              <a:miter lim="800000"/>
              <a:headEnd/>
              <a:tailEnd/>
            </a:ln>
          </p:spPr>
          <p:txBody>
            <a:bodyPr>
              <a:spAutoFit/>
            </a:bodyPr>
            <a:lstStyle/>
            <a:p>
              <a:r>
                <a:rPr lang="en-US" sz="1400" b="1">
                  <a:solidFill>
                    <a:schemeClr val="bg1"/>
                  </a:solidFill>
                  <a:effectLst/>
                  <a:latin typeface="Arial" pitchFamily="34" charset="0"/>
                </a:rPr>
                <a:t>Vulnerable</a:t>
              </a:r>
              <a:endParaRPr lang="en-US" sz="1400">
                <a:effectLst/>
                <a:latin typeface="Arial" pitchFamily="34" charset="0"/>
              </a:endParaRPr>
            </a:p>
          </p:txBody>
        </p:sp>
      </p:grpSp>
      <p:grpSp>
        <p:nvGrpSpPr>
          <p:cNvPr id="8" name="Group 22"/>
          <p:cNvGrpSpPr>
            <a:grpSpLocks/>
          </p:cNvGrpSpPr>
          <p:nvPr/>
        </p:nvGrpSpPr>
        <p:grpSpPr bwMode="auto">
          <a:xfrm>
            <a:off x="3429000" y="2833688"/>
            <a:ext cx="1882775" cy="1582737"/>
            <a:chOff x="2160" y="1785"/>
            <a:chExt cx="1186" cy="997"/>
          </a:xfrm>
        </p:grpSpPr>
        <p:grpSp>
          <p:nvGrpSpPr>
            <p:cNvPr id="9" name="Group 23"/>
            <p:cNvGrpSpPr>
              <a:grpSpLocks/>
            </p:cNvGrpSpPr>
            <p:nvPr/>
          </p:nvGrpSpPr>
          <p:grpSpPr bwMode="auto">
            <a:xfrm>
              <a:off x="2194" y="1785"/>
              <a:ext cx="1152" cy="997"/>
              <a:chOff x="2194" y="1963"/>
              <a:chExt cx="1152" cy="997"/>
            </a:xfrm>
          </p:grpSpPr>
          <p:grpSp>
            <p:nvGrpSpPr>
              <p:cNvPr id="10" name="Group 24"/>
              <p:cNvGrpSpPr>
                <a:grpSpLocks/>
              </p:cNvGrpSpPr>
              <p:nvPr/>
            </p:nvGrpSpPr>
            <p:grpSpPr bwMode="auto">
              <a:xfrm>
                <a:off x="2194" y="1963"/>
                <a:ext cx="1152" cy="997"/>
                <a:chOff x="2317" y="1955"/>
                <a:chExt cx="679" cy="997"/>
              </a:xfrm>
            </p:grpSpPr>
            <p:sp>
              <p:nvSpPr>
                <p:cNvPr id="444441" name="Freeform 25"/>
                <p:cNvSpPr>
                  <a:spLocks/>
                </p:cNvSpPr>
                <p:nvPr/>
              </p:nvSpPr>
              <p:spPr bwMode="auto">
                <a:xfrm>
                  <a:off x="2764" y="1955"/>
                  <a:ext cx="232" cy="997"/>
                </a:xfrm>
                <a:custGeom>
                  <a:avLst/>
                  <a:gdLst/>
                  <a:ahLst/>
                  <a:cxnLst>
                    <a:cxn ang="0">
                      <a:pos x="0" y="997"/>
                    </a:cxn>
                    <a:cxn ang="0">
                      <a:pos x="0" y="203"/>
                    </a:cxn>
                    <a:cxn ang="0">
                      <a:pos x="232" y="0"/>
                    </a:cxn>
                    <a:cxn ang="0">
                      <a:pos x="232" y="791"/>
                    </a:cxn>
                    <a:cxn ang="0">
                      <a:pos x="0" y="997"/>
                    </a:cxn>
                  </a:cxnLst>
                  <a:rect l="0" t="0" r="r" b="b"/>
                  <a:pathLst>
                    <a:path w="232" h="997">
                      <a:moveTo>
                        <a:pt x="0" y="997"/>
                      </a:moveTo>
                      <a:lnTo>
                        <a:pt x="0" y="203"/>
                      </a:lnTo>
                      <a:lnTo>
                        <a:pt x="232" y="0"/>
                      </a:lnTo>
                      <a:lnTo>
                        <a:pt x="232" y="791"/>
                      </a:lnTo>
                      <a:lnTo>
                        <a:pt x="0" y="997"/>
                      </a:lnTo>
                      <a:close/>
                    </a:path>
                  </a:pathLst>
                </a:custGeom>
                <a:solidFill>
                  <a:srgbClr val="501B00"/>
                </a:solidFill>
                <a:ln w="6350">
                  <a:solidFill>
                    <a:srgbClr val="000000"/>
                  </a:solidFill>
                  <a:prstDash val="solid"/>
                  <a:round/>
                  <a:headEnd/>
                  <a:tailEnd/>
                </a:ln>
              </p:spPr>
              <p:txBody>
                <a:bodyPr/>
                <a:lstStyle/>
                <a:p>
                  <a:pPr>
                    <a:defRPr/>
                  </a:pPr>
                  <a:endParaRPr lang="en-GB"/>
                </a:p>
              </p:txBody>
            </p:sp>
            <p:sp>
              <p:nvSpPr>
                <p:cNvPr id="444442" name="Rectangle 26"/>
                <p:cNvSpPr>
                  <a:spLocks noChangeArrowheads="1"/>
                </p:cNvSpPr>
                <p:nvPr/>
              </p:nvSpPr>
              <p:spPr bwMode="auto">
                <a:xfrm>
                  <a:off x="2317" y="2158"/>
                  <a:ext cx="447" cy="794"/>
                </a:xfrm>
                <a:prstGeom prst="rect">
                  <a:avLst/>
                </a:prstGeom>
                <a:solidFill>
                  <a:srgbClr val="993300"/>
                </a:solidFill>
                <a:ln w="6350">
                  <a:solidFill>
                    <a:srgbClr val="000000"/>
                  </a:solidFill>
                  <a:miter lim="800000"/>
                  <a:headEnd/>
                  <a:tailEnd/>
                </a:ln>
              </p:spPr>
              <p:txBody>
                <a:bodyPr/>
                <a:lstStyle/>
                <a:p>
                  <a:pPr>
                    <a:defRPr/>
                  </a:pPr>
                  <a:endParaRPr lang="en-GB"/>
                </a:p>
              </p:txBody>
            </p:sp>
            <p:sp>
              <p:nvSpPr>
                <p:cNvPr id="444443" name="Freeform 27"/>
                <p:cNvSpPr>
                  <a:spLocks/>
                </p:cNvSpPr>
                <p:nvPr/>
              </p:nvSpPr>
              <p:spPr bwMode="auto">
                <a:xfrm>
                  <a:off x="2317" y="1955"/>
                  <a:ext cx="679" cy="203"/>
                </a:xfrm>
                <a:custGeom>
                  <a:avLst/>
                  <a:gdLst/>
                  <a:ahLst/>
                  <a:cxnLst>
                    <a:cxn ang="0">
                      <a:pos x="447" y="203"/>
                    </a:cxn>
                    <a:cxn ang="0">
                      <a:pos x="679" y="0"/>
                    </a:cxn>
                    <a:cxn ang="0">
                      <a:pos x="232" y="0"/>
                    </a:cxn>
                    <a:cxn ang="0">
                      <a:pos x="0" y="203"/>
                    </a:cxn>
                    <a:cxn ang="0">
                      <a:pos x="447" y="203"/>
                    </a:cxn>
                  </a:cxnLst>
                  <a:rect l="0" t="0" r="r" b="b"/>
                  <a:pathLst>
                    <a:path w="679" h="203">
                      <a:moveTo>
                        <a:pt x="447" y="203"/>
                      </a:moveTo>
                      <a:lnTo>
                        <a:pt x="679" y="0"/>
                      </a:lnTo>
                      <a:lnTo>
                        <a:pt x="232" y="0"/>
                      </a:lnTo>
                      <a:lnTo>
                        <a:pt x="0" y="203"/>
                      </a:lnTo>
                      <a:lnTo>
                        <a:pt x="447" y="203"/>
                      </a:lnTo>
                      <a:close/>
                    </a:path>
                  </a:pathLst>
                </a:custGeom>
                <a:solidFill>
                  <a:srgbClr val="7E2A00"/>
                </a:solidFill>
                <a:ln w="6350">
                  <a:solidFill>
                    <a:srgbClr val="000000"/>
                  </a:solidFill>
                  <a:prstDash val="solid"/>
                  <a:round/>
                  <a:headEnd/>
                  <a:tailEnd/>
                </a:ln>
              </p:spPr>
              <p:txBody>
                <a:bodyPr/>
                <a:lstStyle/>
                <a:p>
                  <a:pPr>
                    <a:defRPr/>
                  </a:pPr>
                  <a:endParaRPr lang="en-GB"/>
                </a:p>
              </p:txBody>
            </p:sp>
          </p:grpSp>
          <p:sp>
            <p:nvSpPr>
              <p:cNvPr id="80910" name="Text Box 28"/>
              <p:cNvSpPr txBox="1">
                <a:spLocks noChangeArrowheads="1"/>
              </p:cNvSpPr>
              <p:nvPr/>
            </p:nvSpPr>
            <p:spPr bwMode="auto">
              <a:xfrm>
                <a:off x="2250" y="2168"/>
                <a:ext cx="662" cy="288"/>
              </a:xfrm>
              <a:prstGeom prst="rect">
                <a:avLst/>
              </a:prstGeom>
              <a:noFill/>
              <a:ln w="9525">
                <a:noFill/>
                <a:miter lim="800000"/>
                <a:headEnd/>
                <a:tailEnd/>
              </a:ln>
            </p:spPr>
            <p:txBody>
              <a:bodyPr/>
              <a:lstStyle/>
              <a:p>
                <a:r>
                  <a:rPr lang="en-US" sz="2400" b="1">
                    <a:solidFill>
                      <a:schemeClr val="bg1"/>
                    </a:solidFill>
                    <a:effectLst/>
                    <a:latin typeface="Arial" pitchFamily="34" charset="0"/>
                  </a:rPr>
                  <a:t>20%</a:t>
                </a:r>
                <a:endParaRPr lang="en-US" sz="2400">
                  <a:solidFill>
                    <a:schemeClr val="bg1"/>
                  </a:solidFill>
                  <a:effectLst/>
                </a:endParaRPr>
              </a:p>
            </p:txBody>
          </p:sp>
        </p:grpSp>
        <p:sp>
          <p:nvSpPr>
            <p:cNvPr id="80908" name="Text Box 29"/>
            <p:cNvSpPr txBox="1">
              <a:spLocks noChangeArrowheads="1"/>
            </p:cNvSpPr>
            <p:nvPr/>
          </p:nvSpPr>
          <p:spPr bwMode="auto">
            <a:xfrm>
              <a:off x="2160" y="2523"/>
              <a:ext cx="816" cy="192"/>
            </a:xfrm>
            <a:prstGeom prst="rect">
              <a:avLst/>
            </a:prstGeom>
            <a:noFill/>
            <a:ln w="9525">
              <a:noFill/>
              <a:miter lim="800000"/>
              <a:headEnd/>
              <a:tailEnd/>
            </a:ln>
          </p:spPr>
          <p:txBody>
            <a:bodyPr>
              <a:spAutoFit/>
            </a:bodyPr>
            <a:lstStyle/>
            <a:p>
              <a:r>
                <a:rPr lang="en-US" sz="1400" b="1">
                  <a:solidFill>
                    <a:schemeClr val="bg1"/>
                  </a:solidFill>
                  <a:effectLst/>
                  <a:latin typeface="Arial" pitchFamily="34" charset="0"/>
                </a:rPr>
                <a:t>Endangered</a:t>
              </a:r>
              <a:endParaRPr lang="en-US" sz="1400">
                <a:effectLst/>
                <a:latin typeface="Arial" pitchFamily="34" charset="0"/>
              </a:endParaRPr>
            </a:p>
          </p:txBody>
        </p:sp>
      </p:grpSp>
      <p:sp>
        <p:nvSpPr>
          <p:cNvPr id="444446" name="Text Box 30"/>
          <p:cNvSpPr txBox="1">
            <a:spLocks noChangeArrowheads="1"/>
          </p:cNvSpPr>
          <p:nvPr/>
        </p:nvSpPr>
        <p:spPr bwMode="auto">
          <a:xfrm>
            <a:off x="1143000" y="5307013"/>
            <a:ext cx="6553200" cy="469900"/>
          </a:xfrm>
          <a:prstGeom prst="rect">
            <a:avLst/>
          </a:prstGeom>
          <a:noFill/>
          <a:ln w="12700">
            <a:solidFill>
              <a:srgbClr val="808000"/>
            </a:solidFill>
            <a:miter lim="800000"/>
            <a:headEnd/>
            <a:tailEnd/>
          </a:ln>
        </p:spPr>
        <p:txBody>
          <a:bodyPr>
            <a:spAutoFit/>
          </a:bodyPr>
          <a:lstStyle/>
          <a:p>
            <a:r>
              <a:rPr lang="en-US" sz="2400">
                <a:solidFill>
                  <a:srgbClr val="800000"/>
                </a:solidFill>
                <a:effectLst/>
                <a:latin typeface="Arial" pitchFamily="34" charset="0"/>
              </a:rPr>
              <a:t>Up to a </a:t>
            </a:r>
            <a:r>
              <a:rPr lang="en-US" sz="2400" b="1">
                <a:solidFill>
                  <a:srgbClr val="800000"/>
                </a:solidFill>
                <a:effectLst/>
                <a:latin typeface="Arial" pitchFamily="34" charset="0"/>
              </a:rPr>
              <a:t>maximum</a:t>
            </a:r>
            <a:r>
              <a:rPr lang="en-US" sz="2400">
                <a:solidFill>
                  <a:srgbClr val="800000"/>
                </a:solidFill>
                <a:effectLst/>
                <a:latin typeface="Arial" pitchFamily="34" charset="0"/>
              </a:rPr>
              <a:t> of </a:t>
            </a:r>
            <a:r>
              <a:rPr lang="en-US" sz="2400" b="1">
                <a:solidFill>
                  <a:srgbClr val="800000"/>
                </a:solidFill>
                <a:effectLst/>
                <a:latin typeface="Arial" pitchFamily="34" charset="0"/>
              </a:rPr>
              <a:t>100 years</a:t>
            </a:r>
            <a:r>
              <a:rPr lang="en-US" sz="2400">
                <a:solidFill>
                  <a:srgbClr val="800000"/>
                </a:solidFill>
                <a:effectLst/>
                <a:latin typeface="Arial" pitchFamily="34" charset="0"/>
              </a:rPr>
              <a:t> in the future</a:t>
            </a:r>
          </a:p>
        </p:txBody>
      </p:sp>
      <p:sp>
        <p:nvSpPr>
          <p:cNvPr id="80906" name="Rectangle 31"/>
          <p:cNvSpPr>
            <a:spLocks noChangeArrowheads="1"/>
          </p:cNvSpPr>
          <p:nvPr/>
        </p:nvSpPr>
        <p:spPr bwMode="auto">
          <a:xfrm>
            <a:off x="53975" y="77788"/>
            <a:ext cx="2581275" cy="600075"/>
          </a:xfrm>
          <a:prstGeom prst="rect">
            <a:avLst/>
          </a:prstGeom>
          <a:noFill/>
          <a:ln w="9525">
            <a:noFill/>
            <a:miter lim="800000"/>
            <a:headEnd/>
            <a:tailEnd/>
          </a:ln>
        </p:spPr>
        <p:txBody>
          <a:bodyPr/>
          <a:lstStyle/>
          <a:p>
            <a:pPr>
              <a:spcBef>
                <a:spcPct val="0"/>
              </a:spcBef>
            </a:pPr>
            <a:r>
              <a:rPr lang="en-US" sz="2600" b="1">
                <a:solidFill>
                  <a:srgbClr val="A00000"/>
                </a:solidFill>
                <a:effectLst/>
                <a:latin typeface="Arial" pitchFamily="34" charset="0"/>
              </a:rPr>
              <a:t>Criterion 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444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4444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444421"/>
                                        </p:tgtEl>
                                        <p:attrNameLst>
                                          <p:attrName>style.visibility</p:attrName>
                                        </p:attrNameLst>
                                      </p:cBhvr>
                                      <p:to>
                                        <p:strVal val="visible"/>
                                      </p:to>
                                    </p:se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4444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19" grpId="0"/>
      <p:bldP spid="444420" grpId="0"/>
      <p:bldP spid="444421" grpId="0"/>
      <p:bldP spid="4444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buNone/>
            </a:pPr>
            <a:endParaRPr lang="en-US" sz="7200" b="1" dirty="0" smtClean="0">
              <a:latin typeface="Times New Roman" pitchFamily="18" charset="0"/>
              <a:cs typeface="Times New Roman" pitchFamily="18" charset="0"/>
            </a:endParaRPr>
          </a:p>
          <a:p>
            <a:pPr algn="ctr">
              <a:buNone/>
            </a:pPr>
            <a:r>
              <a:rPr lang="en-US" sz="7200" b="1" dirty="0"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THANKYOU…!</a:t>
            </a:r>
            <a:endParaRPr lang="en-US" sz="7200" b="1"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52" name="Rectangle 28"/>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2"/>
          <p:cNvGrpSpPr>
            <a:grpSpLocks/>
          </p:cNvGrpSpPr>
          <p:nvPr/>
        </p:nvGrpSpPr>
        <p:grpSpPr bwMode="auto">
          <a:xfrm>
            <a:off x="209550" y="2457450"/>
            <a:ext cx="2974975" cy="639763"/>
            <a:chOff x="264" y="1320"/>
            <a:chExt cx="1874" cy="403"/>
          </a:xfrm>
        </p:grpSpPr>
        <p:sp>
          <p:nvSpPr>
            <p:cNvPr id="48155" name="Text Box 3"/>
            <p:cNvSpPr txBox="1">
              <a:spLocks noChangeArrowheads="1"/>
            </p:cNvSpPr>
            <p:nvPr/>
          </p:nvSpPr>
          <p:spPr bwMode="gray">
            <a:xfrm>
              <a:off x="264" y="1320"/>
              <a:ext cx="403" cy="403"/>
            </a:xfrm>
            <a:prstGeom prst="rect">
              <a:avLst/>
            </a:prstGeom>
            <a:noFill/>
            <a:ln w="9525">
              <a:noFill/>
              <a:miter lim="800000"/>
              <a:headEnd/>
              <a:tailEnd/>
            </a:ln>
          </p:spPr>
          <p:txBody>
            <a:bodyPr/>
            <a:lstStyle/>
            <a:p>
              <a:pPr>
                <a:spcBef>
                  <a:spcPct val="0"/>
                </a:spcBef>
              </a:pPr>
              <a:r>
                <a:rPr lang="en-US" sz="3200" b="1">
                  <a:effectLst/>
                  <a:latin typeface="Arial" pitchFamily="34" charset="0"/>
                </a:rPr>
                <a:t>A</a:t>
              </a:r>
            </a:p>
          </p:txBody>
        </p:sp>
        <p:sp>
          <p:nvSpPr>
            <p:cNvPr id="48156" name="Text Box 4"/>
            <p:cNvSpPr txBox="1">
              <a:spLocks noChangeArrowheads="1"/>
            </p:cNvSpPr>
            <p:nvPr/>
          </p:nvSpPr>
          <p:spPr bwMode="gray">
            <a:xfrm>
              <a:off x="756" y="1320"/>
              <a:ext cx="1382" cy="403"/>
            </a:xfrm>
            <a:prstGeom prst="rect">
              <a:avLst/>
            </a:prstGeom>
            <a:solidFill>
              <a:srgbClr val="C0C0C0"/>
            </a:solidFill>
            <a:ln w="9525">
              <a:solidFill>
                <a:srgbClr val="000000"/>
              </a:solidFill>
              <a:miter lim="800000"/>
              <a:headEnd/>
              <a:tailEnd/>
            </a:ln>
          </p:spPr>
          <p:txBody>
            <a:bodyPr/>
            <a:lstStyle/>
            <a:p>
              <a:pPr>
                <a:spcBef>
                  <a:spcPct val="0"/>
                </a:spcBef>
              </a:pPr>
              <a:r>
                <a:rPr lang="en-US" sz="1600" b="1">
                  <a:effectLst/>
                  <a:latin typeface="Arial" pitchFamily="34" charset="0"/>
                </a:rPr>
                <a:t>Population reduction</a:t>
              </a:r>
            </a:p>
          </p:txBody>
        </p:sp>
      </p:grpSp>
      <p:grpSp>
        <p:nvGrpSpPr>
          <p:cNvPr id="3" name="Group 5"/>
          <p:cNvGrpSpPr>
            <a:grpSpLocks/>
          </p:cNvGrpSpPr>
          <p:nvPr/>
        </p:nvGrpSpPr>
        <p:grpSpPr bwMode="auto">
          <a:xfrm>
            <a:off x="209550" y="3257550"/>
            <a:ext cx="2974975" cy="647700"/>
            <a:chOff x="264" y="1824"/>
            <a:chExt cx="1874" cy="408"/>
          </a:xfrm>
        </p:grpSpPr>
        <p:sp>
          <p:nvSpPr>
            <p:cNvPr id="48153" name="Text Box 6"/>
            <p:cNvSpPr txBox="1">
              <a:spLocks noChangeArrowheads="1"/>
            </p:cNvSpPr>
            <p:nvPr/>
          </p:nvSpPr>
          <p:spPr bwMode="gray">
            <a:xfrm>
              <a:off x="264" y="1829"/>
              <a:ext cx="403" cy="403"/>
            </a:xfrm>
            <a:prstGeom prst="rect">
              <a:avLst/>
            </a:prstGeom>
            <a:noFill/>
            <a:ln w="9525">
              <a:noFill/>
              <a:miter lim="800000"/>
              <a:headEnd/>
              <a:tailEnd/>
            </a:ln>
          </p:spPr>
          <p:txBody>
            <a:bodyPr/>
            <a:lstStyle/>
            <a:p>
              <a:pPr>
                <a:spcBef>
                  <a:spcPct val="0"/>
                </a:spcBef>
              </a:pPr>
              <a:r>
                <a:rPr lang="en-US" sz="3200" b="1">
                  <a:effectLst/>
                  <a:latin typeface="Arial" pitchFamily="34" charset="0"/>
                </a:rPr>
                <a:t>B</a:t>
              </a:r>
            </a:p>
          </p:txBody>
        </p:sp>
        <p:sp>
          <p:nvSpPr>
            <p:cNvPr id="48154" name="Text Box 7"/>
            <p:cNvSpPr txBox="1">
              <a:spLocks noChangeArrowheads="1"/>
            </p:cNvSpPr>
            <p:nvPr/>
          </p:nvSpPr>
          <p:spPr bwMode="gray">
            <a:xfrm>
              <a:off x="756" y="1824"/>
              <a:ext cx="1382" cy="403"/>
            </a:xfrm>
            <a:prstGeom prst="rect">
              <a:avLst/>
            </a:prstGeom>
            <a:solidFill>
              <a:srgbClr val="C0C0C0"/>
            </a:solidFill>
            <a:ln w="9525">
              <a:solidFill>
                <a:srgbClr val="000000"/>
              </a:solidFill>
              <a:miter lim="800000"/>
              <a:headEnd/>
              <a:tailEnd/>
            </a:ln>
          </p:spPr>
          <p:txBody>
            <a:bodyPr/>
            <a:lstStyle/>
            <a:p>
              <a:pPr>
                <a:spcBef>
                  <a:spcPct val="0"/>
                </a:spcBef>
              </a:pPr>
              <a:r>
                <a:rPr lang="en-US" sz="1600" b="1">
                  <a:effectLst/>
                  <a:latin typeface="Arial" pitchFamily="34" charset="0"/>
                </a:rPr>
                <a:t>Restricted geographic range</a:t>
              </a:r>
            </a:p>
          </p:txBody>
        </p:sp>
      </p:grpSp>
      <p:grpSp>
        <p:nvGrpSpPr>
          <p:cNvPr id="4" name="Group 8"/>
          <p:cNvGrpSpPr>
            <a:grpSpLocks/>
          </p:cNvGrpSpPr>
          <p:nvPr/>
        </p:nvGrpSpPr>
        <p:grpSpPr bwMode="auto">
          <a:xfrm>
            <a:off x="217488" y="4057650"/>
            <a:ext cx="2967037" cy="647700"/>
            <a:chOff x="269" y="2328"/>
            <a:chExt cx="1869" cy="408"/>
          </a:xfrm>
        </p:grpSpPr>
        <p:sp>
          <p:nvSpPr>
            <p:cNvPr id="48151" name="Text Box 9"/>
            <p:cNvSpPr txBox="1">
              <a:spLocks noChangeArrowheads="1"/>
            </p:cNvSpPr>
            <p:nvPr/>
          </p:nvSpPr>
          <p:spPr bwMode="gray">
            <a:xfrm>
              <a:off x="269" y="2333"/>
              <a:ext cx="403" cy="403"/>
            </a:xfrm>
            <a:prstGeom prst="rect">
              <a:avLst/>
            </a:prstGeom>
            <a:noFill/>
            <a:ln w="9525">
              <a:noFill/>
              <a:miter lim="800000"/>
              <a:headEnd/>
              <a:tailEnd/>
            </a:ln>
          </p:spPr>
          <p:txBody>
            <a:bodyPr/>
            <a:lstStyle/>
            <a:p>
              <a:pPr>
                <a:spcBef>
                  <a:spcPct val="0"/>
                </a:spcBef>
              </a:pPr>
              <a:r>
                <a:rPr lang="en-US" sz="3200" b="1">
                  <a:effectLst/>
                  <a:latin typeface="Arial" pitchFamily="34" charset="0"/>
                </a:rPr>
                <a:t>C</a:t>
              </a:r>
            </a:p>
          </p:txBody>
        </p:sp>
        <p:sp>
          <p:nvSpPr>
            <p:cNvPr id="48152" name="Text Box 10"/>
            <p:cNvSpPr txBox="1">
              <a:spLocks noChangeArrowheads="1"/>
            </p:cNvSpPr>
            <p:nvPr/>
          </p:nvSpPr>
          <p:spPr bwMode="gray">
            <a:xfrm>
              <a:off x="756" y="2328"/>
              <a:ext cx="1382" cy="403"/>
            </a:xfrm>
            <a:prstGeom prst="rect">
              <a:avLst/>
            </a:prstGeom>
            <a:solidFill>
              <a:srgbClr val="C0C0C0"/>
            </a:solidFill>
            <a:ln w="9525">
              <a:solidFill>
                <a:srgbClr val="000000"/>
              </a:solidFill>
              <a:miter lim="800000"/>
              <a:headEnd/>
              <a:tailEnd/>
            </a:ln>
          </p:spPr>
          <p:txBody>
            <a:bodyPr/>
            <a:lstStyle/>
            <a:p>
              <a:pPr>
                <a:spcBef>
                  <a:spcPct val="0"/>
                </a:spcBef>
              </a:pPr>
              <a:r>
                <a:rPr lang="en-US" sz="1600" b="1">
                  <a:effectLst/>
                  <a:latin typeface="Arial" pitchFamily="34" charset="0"/>
                </a:rPr>
                <a:t>Small population size &amp; decline</a:t>
              </a:r>
            </a:p>
          </p:txBody>
        </p:sp>
      </p:grpSp>
      <p:grpSp>
        <p:nvGrpSpPr>
          <p:cNvPr id="5" name="Group 11"/>
          <p:cNvGrpSpPr>
            <a:grpSpLocks/>
          </p:cNvGrpSpPr>
          <p:nvPr/>
        </p:nvGrpSpPr>
        <p:grpSpPr bwMode="auto">
          <a:xfrm>
            <a:off x="217488" y="4835525"/>
            <a:ext cx="2986087" cy="822325"/>
            <a:chOff x="137" y="2734"/>
            <a:chExt cx="1881" cy="518"/>
          </a:xfrm>
        </p:grpSpPr>
        <p:sp>
          <p:nvSpPr>
            <p:cNvPr id="48149" name="Text Box 12"/>
            <p:cNvSpPr txBox="1">
              <a:spLocks noChangeArrowheads="1"/>
            </p:cNvSpPr>
            <p:nvPr/>
          </p:nvSpPr>
          <p:spPr bwMode="gray">
            <a:xfrm>
              <a:off x="636" y="2734"/>
              <a:ext cx="1382" cy="518"/>
            </a:xfrm>
            <a:prstGeom prst="rect">
              <a:avLst/>
            </a:prstGeom>
            <a:solidFill>
              <a:srgbClr val="C0C0C0"/>
            </a:solidFill>
            <a:ln w="9525">
              <a:solidFill>
                <a:srgbClr val="000000"/>
              </a:solidFill>
              <a:miter lim="800000"/>
              <a:headEnd/>
              <a:tailEnd/>
            </a:ln>
          </p:spPr>
          <p:txBody>
            <a:bodyPr/>
            <a:lstStyle/>
            <a:p>
              <a:pPr>
                <a:spcBef>
                  <a:spcPct val="0"/>
                </a:spcBef>
              </a:pPr>
              <a:r>
                <a:rPr lang="en-US" sz="1600" b="1">
                  <a:effectLst/>
                  <a:latin typeface="Arial" pitchFamily="34" charset="0"/>
                </a:rPr>
                <a:t>Very small or restricted population</a:t>
              </a:r>
            </a:p>
          </p:txBody>
        </p:sp>
        <p:sp>
          <p:nvSpPr>
            <p:cNvPr id="48150" name="Text Box 13"/>
            <p:cNvSpPr txBox="1">
              <a:spLocks noChangeArrowheads="1"/>
            </p:cNvSpPr>
            <p:nvPr/>
          </p:nvSpPr>
          <p:spPr bwMode="gray">
            <a:xfrm>
              <a:off x="137" y="2741"/>
              <a:ext cx="403" cy="403"/>
            </a:xfrm>
            <a:prstGeom prst="rect">
              <a:avLst/>
            </a:prstGeom>
            <a:noFill/>
            <a:ln w="9525">
              <a:noFill/>
              <a:miter lim="800000"/>
              <a:headEnd/>
              <a:tailEnd/>
            </a:ln>
          </p:spPr>
          <p:txBody>
            <a:bodyPr/>
            <a:lstStyle/>
            <a:p>
              <a:pPr>
                <a:spcBef>
                  <a:spcPct val="0"/>
                </a:spcBef>
              </a:pPr>
              <a:r>
                <a:rPr lang="en-US" sz="3200" b="1">
                  <a:effectLst/>
                  <a:latin typeface="Arial" pitchFamily="34" charset="0"/>
                </a:rPr>
                <a:t>D</a:t>
              </a:r>
            </a:p>
          </p:txBody>
        </p:sp>
      </p:grpSp>
      <p:grpSp>
        <p:nvGrpSpPr>
          <p:cNvPr id="6" name="Group 14"/>
          <p:cNvGrpSpPr>
            <a:grpSpLocks/>
          </p:cNvGrpSpPr>
          <p:nvPr/>
        </p:nvGrpSpPr>
        <p:grpSpPr bwMode="auto">
          <a:xfrm>
            <a:off x="209550" y="5654675"/>
            <a:ext cx="2974975" cy="790575"/>
            <a:chOff x="132" y="3250"/>
            <a:chExt cx="1874" cy="498"/>
          </a:xfrm>
        </p:grpSpPr>
        <p:sp>
          <p:nvSpPr>
            <p:cNvPr id="48147" name="Text Box 15"/>
            <p:cNvSpPr txBox="1">
              <a:spLocks noChangeArrowheads="1"/>
            </p:cNvSpPr>
            <p:nvPr/>
          </p:nvSpPr>
          <p:spPr bwMode="gray">
            <a:xfrm>
              <a:off x="132" y="3250"/>
              <a:ext cx="403" cy="403"/>
            </a:xfrm>
            <a:prstGeom prst="rect">
              <a:avLst/>
            </a:prstGeom>
            <a:noFill/>
            <a:ln w="9525">
              <a:noFill/>
              <a:miter lim="800000"/>
              <a:headEnd/>
              <a:tailEnd/>
            </a:ln>
          </p:spPr>
          <p:txBody>
            <a:bodyPr/>
            <a:lstStyle/>
            <a:p>
              <a:pPr>
                <a:spcBef>
                  <a:spcPct val="0"/>
                </a:spcBef>
              </a:pPr>
              <a:r>
                <a:rPr lang="en-US" sz="3200" b="1">
                  <a:effectLst/>
                  <a:latin typeface="Arial" pitchFamily="34" charset="0"/>
                </a:rPr>
                <a:t>E</a:t>
              </a:r>
            </a:p>
          </p:txBody>
        </p:sp>
        <p:sp>
          <p:nvSpPr>
            <p:cNvPr id="48148" name="Text Box 16"/>
            <p:cNvSpPr txBox="1">
              <a:spLocks noChangeArrowheads="1"/>
            </p:cNvSpPr>
            <p:nvPr/>
          </p:nvSpPr>
          <p:spPr bwMode="gray">
            <a:xfrm>
              <a:off x="624" y="3345"/>
              <a:ext cx="1382" cy="403"/>
            </a:xfrm>
            <a:prstGeom prst="rect">
              <a:avLst/>
            </a:prstGeom>
            <a:solidFill>
              <a:srgbClr val="C0C0C0"/>
            </a:solidFill>
            <a:ln w="9525">
              <a:solidFill>
                <a:srgbClr val="000000"/>
              </a:solidFill>
              <a:miter lim="800000"/>
              <a:headEnd/>
              <a:tailEnd/>
            </a:ln>
          </p:spPr>
          <p:txBody>
            <a:bodyPr/>
            <a:lstStyle/>
            <a:p>
              <a:pPr>
                <a:spcBef>
                  <a:spcPct val="0"/>
                </a:spcBef>
              </a:pPr>
              <a:r>
                <a:rPr lang="en-US" sz="1600" b="1">
                  <a:effectLst/>
                  <a:latin typeface="Arial" pitchFamily="34" charset="0"/>
                </a:rPr>
                <a:t>Quantitative analysis</a:t>
              </a:r>
            </a:p>
          </p:txBody>
        </p:sp>
      </p:grpSp>
      <p:sp>
        <p:nvSpPr>
          <p:cNvPr id="48136" name="Text Box 17"/>
          <p:cNvSpPr txBox="1">
            <a:spLocks noChangeArrowheads="1"/>
          </p:cNvSpPr>
          <p:nvPr/>
        </p:nvSpPr>
        <p:spPr bwMode="gray">
          <a:xfrm>
            <a:off x="612775" y="1847850"/>
            <a:ext cx="2301875" cy="457200"/>
          </a:xfrm>
          <a:prstGeom prst="rect">
            <a:avLst/>
          </a:prstGeom>
          <a:noFill/>
          <a:ln w="9525">
            <a:noFill/>
            <a:miter lim="800000"/>
            <a:headEnd/>
            <a:tailEnd/>
          </a:ln>
        </p:spPr>
        <p:txBody>
          <a:bodyPr/>
          <a:lstStyle/>
          <a:p>
            <a:pPr>
              <a:spcBef>
                <a:spcPct val="0"/>
              </a:spcBef>
            </a:pPr>
            <a:r>
              <a:rPr lang="en-US" sz="2800" b="1">
                <a:solidFill>
                  <a:srgbClr val="800000"/>
                </a:solidFill>
                <a:effectLst/>
                <a:latin typeface="Arial" pitchFamily="34" charset="0"/>
              </a:rPr>
              <a:t>CRITERIA</a:t>
            </a:r>
          </a:p>
        </p:txBody>
      </p:sp>
      <p:grpSp>
        <p:nvGrpSpPr>
          <p:cNvPr id="7" name="Group 18"/>
          <p:cNvGrpSpPr>
            <a:grpSpLocks/>
          </p:cNvGrpSpPr>
          <p:nvPr/>
        </p:nvGrpSpPr>
        <p:grpSpPr bwMode="auto">
          <a:xfrm>
            <a:off x="3314700" y="3409950"/>
            <a:ext cx="1962150" cy="2057400"/>
            <a:chOff x="2220" y="1920"/>
            <a:chExt cx="1236" cy="1296"/>
          </a:xfrm>
        </p:grpSpPr>
        <p:sp>
          <p:nvSpPr>
            <p:cNvPr id="48145" name="Text Box 19"/>
            <p:cNvSpPr txBox="1">
              <a:spLocks noChangeArrowheads="1"/>
            </p:cNvSpPr>
            <p:nvPr/>
          </p:nvSpPr>
          <p:spPr bwMode="gray">
            <a:xfrm>
              <a:off x="2220" y="2352"/>
              <a:ext cx="1008" cy="384"/>
            </a:xfrm>
            <a:prstGeom prst="rect">
              <a:avLst/>
            </a:prstGeom>
            <a:noFill/>
            <a:ln w="9525">
              <a:noFill/>
              <a:miter lim="800000"/>
              <a:headEnd/>
              <a:tailEnd/>
            </a:ln>
          </p:spPr>
          <p:txBody>
            <a:bodyPr/>
            <a:lstStyle/>
            <a:p>
              <a:pPr>
                <a:spcBef>
                  <a:spcPct val="0"/>
                </a:spcBef>
              </a:pPr>
              <a:r>
                <a:rPr lang="en-US" sz="1600" b="1">
                  <a:solidFill>
                    <a:srgbClr val="800000"/>
                  </a:solidFill>
                  <a:effectLst/>
                  <a:latin typeface="Arial" pitchFamily="34" charset="0"/>
                </a:rPr>
                <a:t>Quantitative thresholds</a:t>
              </a:r>
            </a:p>
          </p:txBody>
        </p:sp>
        <p:sp>
          <p:nvSpPr>
            <p:cNvPr id="180244" name="AutoShape 20"/>
            <p:cNvSpPr>
              <a:spLocks noChangeArrowheads="1"/>
            </p:cNvSpPr>
            <p:nvPr/>
          </p:nvSpPr>
          <p:spPr bwMode="gray">
            <a:xfrm>
              <a:off x="2256" y="1920"/>
              <a:ext cx="1200" cy="1296"/>
            </a:xfrm>
            <a:prstGeom prst="rightArrow">
              <a:avLst>
                <a:gd name="adj1" fmla="val 64509"/>
                <a:gd name="adj2" fmla="val 67417"/>
              </a:avLst>
            </a:prstGeom>
            <a:noFill/>
            <a:ln w="9525">
              <a:solidFill>
                <a:srgbClr val="000000"/>
              </a:solidFill>
              <a:miter lim="800000"/>
              <a:headEnd/>
              <a:tailEnd/>
            </a:ln>
          </p:spPr>
          <p:txBody>
            <a:bodyPr/>
            <a:lstStyle/>
            <a:p>
              <a:pPr>
                <a:defRPr/>
              </a:pPr>
              <a:endParaRPr lang="en-GB"/>
            </a:p>
          </p:txBody>
        </p:sp>
      </p:grpSp>
      <p:grpSp>
        <p:nvGrpSpPr>
          <p:cNvPr id="8" name="Group 21"/>
          <p:cNvGrpSpPr>
            <a:grpSpLocks/>
          </p:cNvGrpSpPr>
          <p:nvPr/>
        </p:nvGrpSpPr>
        <p:grpSpPr bwMode="auto">
          <a:xfrm>
            <a:off x="5353050" y="1814513"/>
            <a:ext cx="3429000" cy="3476625"/>
            <a:chOff x="3504" y="915"/>
            <a:chExt cx="2160" cy="2190"/>
          </a:xfrm>
        </p:grpSpPr>
        <p:sp>
          <p:nvSpPr>
            <p:cNvPr id="48140" name="Text Box 22"/>
            <p:cNvSpPr txBox="1">
              <a:spLocks noChangeArrowheads="1"/>
            </p:cNvSpPr>
            <p:nvPr/>
          </p:nvSpPr>
          <p:spPr bwMode="gray">
            <a:xfrm>
              <a:off x="3504" y="915"/>
              <a:ext cx="2112" cy="573"/>
            </a:xfrm>
            <a:prstGeom prst="rect">
              <a:avLst/>
            </a:prstGeom>
            <a:noFill/>
            <a:ln w="9525">
              <a:noFill/>
              <a:miter lim="800000"/>
              <a:headEnd/>
              <a:tailEnd/>
            </a:ln>
          </p:spPr>
          <p:txBody>
            <a:bodyPr/>
            <a:lstStyle/>
            <a:p>
              <a:pPr>
                <a:spcBef>
                  <a:spcPct val="0"/>
                </a:spcBef>
              </a:pPr>
              <a:r>
                <a:rPr lang="en-US" sz="2800" b="1">
                  <a:solidFill>
                    <a:srgbClr val="800000"/>
                  </a:solidFill>
                  <a:effectLst/>
                  <a:latin typeface="Arial" pitchFamily="34" charset="0"/>
                </a:rPr>
                <a:t>THREATENED CATEGORIES</a:t>
              </a:r>
            </a:p>
          </p:txBody>
        </p:sp>
        <p:grpSp>
          <p:nvGrpSpPr>
            <p:cNvPr id="9" name="Group 23"/>
            <p:cNvGrpSpPr>
              <a:grpSpLocks/>
            </p:cNvGrpSpPr>
            <p:nvPr/>
          </p:nvGrpSpPr>
          <p:grpSpPr bwMode="auto">
            <a:xfrm>
              <a:off x="3530" y="2016"/>
              <a:ext cx="2134" cy="1089"/>
              <a:chOff x="3530" y="2016"/>
              <a:chExt cx="2134" cy="1089"/>
            </a:xfrm>
          </p:grpSpPr>
          <p:sp>
            <p:nvSpPr>
              <p:cNvPr id="48142" name="Rectangle 24"/>
              <p:cNvSpPr>
                <a:spLocks noChangeArrowheads="1"/>
              </p:cNvSpPr>
              <p:nvPr/>
            </p:nvSpPr>
            <p:spPr bwMode="gray">
              <a:xfrm>
                <a:off x="3530" y="2016"/>
                <a:ext cx="2134" cy="345"/>
              </a:xfrm>
              <a:prstGeom prst="rect">
                <a:avLst/>
              </a:prstGeom>
              <a:solidFill>
                <a:srgbClr val="800000"/>
              </a:solidFill>
              <a:ln w="25400">
                <a:solidFill>
                  <a:schemeClr val="tx1"/>
                </a:solidFill>
                <a:miter lim="800000"/>
                <a:headEnd/>
                <a:tailEnd/>
              </a:ln>
            </p:spPr>
            <p:txBody>
              <a:bodyPr lIns="92075" tIns="46038" rIns="92075" bIns="46038"/>
              <a:lstStyle/>
              <a:p>
                <a:pPr algn="l" eaLnBrk="0" hangingPunct="0"/>
                <a:r>
                  <a:rPr lang="en-US" sz="1900" b="1">
                    <a:solidFill>
                      <a:schemeClr val="bg1"/>
                    </a:solidFill>
                    <a:effectLst/>
                    <a:latin typeface="Arial" pitchFamily="34" charset="0"/>
                  </a:rPr>
                  <a:t>Critically Endangered (CR)</a:t>
                </a:r>
              </a:p>
            </p:txBody>
          </p:sp>
          <p:sp>
            <p:nvSpPr>
              <p:cNvPr id="48143" name="Rectangle 25"/>
              <p:cNvSpPr>
                <a:spLocks noChangeArrowheads="1"/>
              </p:cNvSpPr>
              <p:nvPr/>
            </p:nvSpPr>
            <p:spPr bwMode="gray">
              <a:xfrm>
                <a:off x="3530" y="2388"/>
                <a:ext cx="2134" cy="345"/>
              </a:xfrm>
              <a:prstGeom prst="rect">
                <a:avLst/>
              </a:prstGeom>
              <a:solidFill>
                <a:srgbClr val="BA2C00"/>
              </a:solidFill>
              <a:ln w="25400">
                <a:solidFill>
                  <a:schemeClr val="tx1"/>
                </a:solidFill>
                <a:miter lim="800000"/>
                <a:headEnd/>
                <a:tailEnd/>
              </a:ln>
            </p:spPr>
            <p:txBody>
              <a:bodyPr lIns="92075" tIns="46038" rIns="92075" bIns="46038"/>
              <a:lstStyle/>
              <a:p>
                <a:pPr algn="l" eaLnBrk="0" hangingPunct="0"/>
                <a:r>
                  <a:rPr lang="en-US" sz="1900" b="1">
                    <a:solidFill>
                      <a:schemeClr val="bg1"/>
                    </a:solidFill>
                    <a:effectLst/>
                    <a:latin typeface="Arial" pitchFamily="34" charset="0"/>
                  </a:rPr>
                  <a:t>Endangered (EN)</a:t>
                </a:r>
              </a:p>
            </p:txBody>
          </p:sp>
          <p:sp>
            <p:nvSpPr>
              <p:cNvPr id="48144" name="Rectangle 26"/>
              <p:cNvSpPr>
                <a:spLocks noChangeArrowheads="1"/>
              </p:cNvSpPr>
              <p:nvPr/>
            </p:nvSpPr>
            <p:spPr bwMode="gray">
              <a:xfrm>
                <a:off x="3530" y="2760"/>
                <a:ext cx="2134" cy="345"/>
              </a:xfrm>
              <a:prstGeom prst="rect">
                <a:avLst/>
              </a:prstGeom>
              <a:solidFill>
                <a:srgbClr val="D85700"/>
              </a:solidFill>
              <a:ln w="25400">
                <a:solidFill>
                  <a:schemeClr val="tx1"/>
                </a:solidFill>
                <a:miter lim="800000"/>
                <a:headEnd/>
                <a:tailEnd/>
              </a:ln>
            </p:spPr>
            <p:txBody>
              <a:bodyPr lIns="92075" tIns="46038" rIns="92075" bIns="46038"/>
              <a:lstStyle/>
              <a:p>
                <a:pPr algn="l" eaLnBrk="0" hangingPunct="0"/>
                <a:r>
                  <a:rPr lang="en-US" sz="1900" b="1">
                    <a:solidFill>
                      <a:schemeClr val="bg1"/>
                    </a:solidFill>
                    <a:effectLst/>
                    <a:latin typeface="Arial" pitchFamily="34" charset="0"/>
                  </a:rPr>
                  <a:t>Vulnerable (VU)</a:t>
                </a:r>
              </a:p>
            </p:txBody>
          </p:sp>
        </p:grpSp>
      </p:grpSp>
      <p:sp>
        <p:nvSpPr>
          <p:cNvPr id="48139" name="Text Box 27"/>
          <p:cNvSpPr txBox="1">
            <a:spLocks noChangeArrowheads="1"/>
          </p:cNvSpPr>
          <p:nvPr/>
        </p:nvSpPr>
        <p:spPr bwMode="gray">
          <a:xfrm>
            <a:off x="171450" y="1065213"/>
            <a:ext cx="8667750" cy="701675"/>
          </a:xfrm>
          <a:prstGeom prst="rect">
            <a:avLst/>
          </a:prstGeom>
          <a:noFill/>
          <a:ln w="25400">
            <a:noFill/>
            <a:miter lim="800000"/>
            <a:headEnd/>
            <a:tailEnd/>
          </a:ln>
        </p:spPr>
        <p:txBody>
          <a:bodyPr lIns="92075" tIns="46038" rIns="92075" bIns="46038">
            <a:spAutoFit/>
          </a:bodyPr>
          <a:lstStyle/>
          <a:p>
            <a:pPr eaLnBrk="0" hangingPunct="0">
              <a:spcBef>
                <a:spcPct val="20000"/>
              </a:spcBef>
            </a:pPr>
            <a:r>
              <a:rPr lang="en-GB" sz="4000" b="1">
                <a:solidFill>
                  <a:srgbClr val="990000"/>
                </a:solidFill>
                <a:effectLst/>
                <a:latin typeface="Arial" pitchFamily="34" charset="0"/>
              </a:rPr>
              <a:t>Nature of the Criteria</a:t>
            </a:r>
            <a:endParaRPr lang="en-US" sz="4000" u="sng">
              <a:solidFill>
                <a:srgbClr val="990000"/>
              </a:solidFill>
              <a:effectLst/>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nodeType="afterEffect">
                                  <p:stCondLst>
                                    <p:cond delay="0"/>
                                  </p:stCondLst>
                                  <p:childTnLst>
                                    <p:set>
                                      <p:cBhvr>
                                        <p:cTn id="9" dur="1" fill="hold">
                                          <p:stCondLst>
                                            <p:cond delay="499"/>
                                          </p:stCondLst>
                                        </p:cTn>
                                        <p:tgtEl>
                                          <p:spTgt spid="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0"/>
                                  </p:stCondLst>
                                  <p:childTnLst>
                                    <p:set>
                                      <p:cBhvr>
                                        <p:cTn id="15" dur="1" fill="hold">
                                          <p:stCondLst>
                                            <p:cond delay="499"/>
                                          </p:stCondLst>
                                        </p:cTn>
                                        <p:tgtEl>
                                          <p:spTgt spid="5"/>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par>
                          <p:cTn id="19" fill="hold">
                            <p:stCondLst>
                              <p:cond delay="3500"/>
                            </p:stCondLst>
                            <p:childTnLst>
                              <p:par>
                                <p:cTn id="20" presetID="22" presetClass="entr" presetSubtype="8" fill="hold" nodeType="after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5000"/>
                            </p:stCondLst>
                            <p:childTnLst>
                              <p:par>
                                <p:cTn id="24" presetID="1" presetClass="entr" presetSubtype="0" fill="hold" nodeType="afterEffect">
                                  <p:stCondLst>
                                    <p:cond delay="500"/>
                                  </p:stCondLst>
                                  <p:childTnLst>
                                    <p:set>
                                      <p:cBhvr>
                                        <p:cTn id="25"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533400" y="1981200"/>
            <a:ext cx="8248650" cy="3663950"/>
          </a:xfrm>
          <a:prstGeom prst="rect">
            <a:avLst/>
          </a:prstGeom>
          <a:noFill/>
          <a:ln w="9525">
            <a:noFill/>
            <a:miter lim="800000"/>
            <a:headEnd/>
            <a:tailEnd/>
          </a:ln>
        </p:spPr>
        <p:txBody>
          <a:bodyPr>
            <a:spAutoFit/>
          </a:bodyPr>
          <a:lstStyle/>
          <a:p>
            <a:pPr algn="l"/>
            <a:r>
              <a:rPr lang="en-US" sz="2600" b="1">
                <a:effectLst/>
                <a:latin typeface="Arial" pitchFamily="34" charset="0"/>
              </a:rPr>
              <a:t>Based on </a:t>
            </a:r>
            <a:r>
              <a:rPr lang="en-US" sz="2600" b="1">
                <a:solidFill>
                  <a:srgbClr val="800000"/>
                </a:solidFill>
                <a:effectLst/>
                <a:latin typeface="Arial" pitchFamily="34" charset="0"/>
              </a:rPr>
              <a:t>any</a:t>
            </a:r>
            <a:r>
              <a:rPr lang="en-US" sz="2600" b="1">
                <a:effectLst/>
                <a:latin typeface="Arial" pitchFamily="34" charset="0"/>
              </a:rPr>
              <a:t> of four criteria:</a:t>
            </a:r>
            <a:endParaRPr lang="en-US" sz="2600">
              <a:effectLst/>
              <a:latin typeface="Arial" pitchFamily="34" charset="0"/>
            </a:endParaRPr>
          </a:p>
          <a:p>
            <a:pPr marL="914400" lvl="1" indent="-800100" algn="l"/>
            <a:r>
              <a:rPr lang="en-US" sz="2600" b="1">
                <a:solidFill>
                  <a:srgbClr val="800000"/>
                </a:solidFill>
                <a:effectLst/>
                <a:latin typeface="Arial" pitchFamily="34" charset="0"/>
              </a:rPr>
              <a:t>A1:</a:t>
            </a:r>
            <a:r>
              <a:rPr lang="en-US" sz="2600">
                <a:effectLst/>
                <a:latin typeface="Arial" pitchFamily="34" charset="0"/>
              </a:rPr>
              <a:t>  Population reduction in</a:t>
            </a:r>
            <a:r>
              <a:rPr lang="en-US" sz="2600">
                <a:solidFill>
                  <a:srgbClr val="800000"/>
                </a:solidFill>
                <a:effectLst/>
                <a:latin typeface="Arial" pitchFamily="34" charset="0"/>
              </a:rPr>
              <a:t> </a:t>
            </a:r>
            <a:r>
              <a:rPr lang="en-US" sz="2600" b="1">
                <a:solidFill>
                  <a:srgbClr val="800000"/>
                </a:solidFill>
                <a:effectLst/>
                <a:latin typeface="Arial" pitchFamily="34" charset="0"/>
              </a:rPr>
              <a:t>past</a:t>
            </a:r>
            <a:r>
              <a:rPr lang="en-US" sz="2600">
                <a:solidFill>
                  <a:srgbClr val="800000"/>
                </a:solidFill>
                <a:effectLst/>
                <a:latin typeface="Arial" pitchFamily="34" charset="0"/>
              </a:rPr>
              <a:t> </a:t>
            </a:r>
            <a:r>
              <a:rPr lang="en-US" sz="2600">
                <a:effectLst/>
                <a:latin typeface="Arial" pitchFamily="34" charset="0"/>
              </a:rPr>
              <a:t>and</a:t>
            </a:r>
            <a:r>
              <a:rPr lang="en-US" sz="2600">
                <a:solidFill>
                  <a:srgbClr val="800000"/>
                </a:solidFill>
                <a:effectLst/>
                <a:latin typeface="Arial" pitchFamily="34" charset="0"/>
              </a:rPr>
              <a:t> </a:t>
            </a:r>
            <a:r>
              <a:rPr lang="en-US" sz="2600" b="1">
                <a:solidFill>
                  <a:srgbClr val="800000"/>
                </a:solidFill>
                <a:effectLst/>
                <a:latin typeface="Arial" pitchFamily="34" charset="0"/>
              </a:rPr>
              <a:t>causes of decline now ceased</a:t>
            </a:r>
          </a:p>
          <a:p>
            <a:pPr marL="914400" lvl="1" indent="-800100" algn="l"/>
            <a:r>
              <a:rPr lang="en-US" sz="2600" b="1">
                <a:solidFill>
                  <a:srgbClr val="800000"/>
                </a:solidFill>
                <a:effectLst/>
                <a:latin typeface="Arial" pitchFamily="34" charset="0"/>
              </a:rPr>
              <a:t>A2:</a:t>
            </a:r>
            <a:r>
              <a:rPr lang="en-US" sz="2600">
                <a:solidFill>
                  <a:srgbClr val="800000"/>
                </a:solidFill>
                <a:effectLst/>
                <a:latin typeface="Arial" pitchFamily="34" charset="0"/>
              </a:rPr>
              <a:t>  </a:t>
            </a:r>
            <a:r>
              <a:rPr lang="en-US" sz="2600">
                <a:effectLst/>
                <a:latin typeface="Arial" pitchFamily="34" charset="0"/>
              </a:rPr>
              <a:t>Population reduction in</a:t>
            </a:r>
            <a:r>
              <a:rPr lang="en-US" sz="2600">
                <a:solidFill>
                  <a:srgbClr val="800000"/>
                </a:solidFill>
                <a:effectLst/>
                <a:latin typeface="Arial" pitchFamily="34" charset="0"/>
              </a:rPr>
              <a:t> </a:t>
            </a:r>
            <a:r>
              <a:rPr lang="en-US" sz="2600" b="1">
                <a:solidFill>
                  <a:srgbClr val="800000"/>
                </a:solidFill>
                <a:effectLst/>
                <a:latin typeface="Arial" pitchFamily="34" charset="0"/>
              </a:rPr>
              <a:t>past</a:t>
            </a:r>
            <a:r>
              <a:rPr lang="en-US" sz="2600">
                <a:solidFill>
                  <a:srgbClr val="800000"/>
                </a:solidFill>
                <a:effectLst/>
                <a:latin typeface="Arial" pitchFamily="34" charset="0"/>
              </a:rPr>
              <a:t> </a:t>
            </a:r>
            <a:r>
              <a:rPr lang="en-US" sz="2600">
                <a:effectLst/>
                <a:latin typeface="Arial" pitchFamily="34" charset="0"/>
              </a:rPr>
              <a:t>and</a:t>
            </a:r>
            <a:r>
              <a:rPr lang="en-US" sz="2600">
                <a:solidFill>
                  <a:srgbClr val="800000"/>
                </a:solidFill>
                <a:effectLst/>
                <a:latin typeface="Arial" pitchFamily="34" charset="0"/>
              </a:rPr>
              <a:t> </a:t>
            </a:r>
            <a:r>
              <a:rPr lang="en-US" sz="2600" b="1">
                <a:solidFill>
                  <a:srgbClr val="800000"/>
                </a:solidFill>
                <a:effectLst/>
                <a:latin typeface="Arial" pitchFamily="34" charset="0"/>
              </a:rPr>
              <a:t>causes of decline ongoing</a:t>
            </a:r>
          </a:p>
          <a:p>
            <a:pPr marL="914400" lvl="1" indent="-800100" algn="l"/>
            <a:r>
              <a:rPr lang="en-US" sz="2600" b="1">
                <a:solidFill>
                  <a:srgbClr val="800000"/>
                </a:solidFill>
                <a:effectLst/>
                <a:latin typeface="Arial" pitchFamily="34" charset="0"/>
              </a:rPr>
              <a:t>A3:</a:t>
            </a:r>
            <a:r>
              <a:rPr lang="en-US" sz="2600">
                <a:solidFill>
                  <a:srgbClr val="800000"/>
                </a:solidFill>
                <a:effectLst/>
                <a:latin typeface="Arial" pitchFamily="34" charset="0"/>
              </a:rPr>
              <a:t>  </a:t>
            </a:r>
            <a:r>
              <a:rPr lang="en-US" sz="2600">
                <a:effectLst/>
                <a:latin typeface="Arial" pitchFamily="34" charset="0"/>
              </a:rPr>
              <a:t>Population reduction expected in</a:t>
            </a:r>
            <a:r>
              <a:rPr lang="en-US" sz="2600">
                <a:solidFill>
                  <a:srgbClr val="800000"/>
                </a:solidFill>
                <a:effectLst/>
                <a:latin typeface="Arial" pitchFamily="34" charset="0"/>
              </a:rPr>
              <a:t> </a:t>
            </a:r>
            <a:r>
              <a:rPr lang="en-US" sz="2600" b="1">
                <a:solidFill>
                  <a:srgbClr val="800000"/>
                </a:solidFill>
                <a:effectLst/>
                <a:latin typeface="Arial" pitchFamily="34" charset="0"/>
              </a:rPr>
              <a:t>future</a:t>
            </a:r>
            <a:endParaRPr lang="en-US" sz="2600">
              <a:solidFill>
                <a:srgbClr val="800000"/>
              </a:solidFill>
              <a:effectLst/>
              <a:latin typeface="Arial" pitchFamily="34" charset="0"/>
            </a:endParaRPr>
          </a:p>
          <a:p>
            <a:pPr marL="914400" lvl="1" indent="-800100" algn="l"/>
            <a:r>
              <a:rPr lang="en-US" sz="2600" b="1">
                <a:solidFill>
                  <a:srgbClr val="800000"/>
                </a:solidFill>
                <a:effectLst/>
                <a:latin typeface="Arial" pitchFamily="34" charset="0"/>
              </a:rPr>
              <a:t>A4:</a:t>
            </a:r>
            <a:r>
              <a:rPr lang="en-US" sz="2600">
                <a:solidFill>
                  <a:srgbClr val="800000"/>
                </a:solidFill>
                <a:effectLst/>
                <a:latin typeface="Arial" pitchFamily="34" charset="0"/>
              </a:rPr>
              <a:t>  </a:t>
            </a:r>
            <a:r>
              <a:rPr lang="en-US" sz="2600">
                <a:effectLst/>
                <a:latin typeface="Arial" pitchFamily="34" charset="0"/>
              </a:rPr>
              <a:t>Population reduction in</a:t>
            </a:r>
            <a:r>
              <a:rPr lang="en-US" sz="2600">
                <a:solidFill>
                  <a:srgbClr val="800000"/>
                </a:solidFill>
                <a:effectLst/>
                <a:latin typeface="Arial" pitchFamily="34" charset="0"/>
              </a:rPr>
              <a:t> </a:t>
            </a:r>
            <a:r>
              <a:rPr lang="en-US" sz="2600" b="1">
                <a:solidFill>
                  <a:srgbClr val="800000"/>
                </a:solidFill>
                <a:effectLst/>
                <a:latin typeface="Arial" pitchFamily="34" charset="0"/>
              </a:rPr>
              <a:t>past AND future</a:t>
            </a:r>
            <a:endParaRPr lang="en-US" sz="2600">
              <a:effectLst/>
              <a:latin typeface="Arial" pitchFamily="34" charset="0"/>
            </a:endParaRPr>
          </a:p>
        </p:txBody>
      </p:sp>
      <p:sp>
        <p:nvSpPr>
          <p:cNvPr id="52227" name="Rectangle 4"/>
          <p:cNvSpPr>
            <a:spLocks noChangeArrowheads="1"/>
          </p:cNvSpPr>
          <p:nvPr/>
        </p:nvSpPr>
        <p:spPr bwMode="auto">
          <a:xfrm>
            <a:off x="190500" y="1003300"/>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32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32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32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329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32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53251" name="Rectangle 3"/>
          <p:cNvSpPr>
            <a:spLocks noChangeArrowheads="1"/>
          </p:cNvSpPr>
          <p:nvPr/>
        </p:nvSpPr>
        <p:spPr bwMode="auto">
          <a:xfrm>
            <a:off x="342900" y="952500"/>
            <a:ext cx="2857500" cy="2286000"/>
          </a:xfrm>
          <a:prstGeom prst="rect">
            <a:avLst/>
          </a:prstGeom>
          <a:noFill/>
          <a:ln w="9525">
            <a:noFill/>
            <a:miter lim="800000"/>
            <a:headEnd/>
            <a:tailEnd/>
          </a:ln>
        </p:spPr>
        <p:txBody>
          <a:bodyPr/>
          <a:lstStyle/>
          <a:p>
            <a:pPr algn="l">
              <a:spcBef>
                <a:spcPct val="0"/>
              </a:spcBef>
            </a:pPr>
            <a:r>
              <a:rPr lang="en-US" sz="1900" b="1">
                <a:solidFill>
                  <a:srgbClr val="A00000"/>
                </a:solidFill>
                <a:effectLst/>
                <a:latin typeface="Arial" pitchFamily="34" charset="0"/>
              </a:rPr>
              <a:t>Criterion A1</a:t>
            </a:r>
            <a:br>
              <a:rPr lang="en-US" sz="1900" b="1">
                <a:solidFill>
                  <a:srgbClr val="A00000"/>
                </a:solidFill>
                <a:effectLst/>
                <a:latin typeface="Arial" pitchFamily="34" charset="0"/>
              </a:rPr>
            </a:br>
            <a:r>
              <a:rPr lang="en-US" sz="1900">
                <a:solidFill>
                  <a:srgbClr val="A00000"/>
                </a:solidFill>
                <a:effectLst/>
                <a:latin typeface="Arial" pitchFamily="34" charset="0"/>
              </a:rPr>
              <a:t>past reduction &amp; causes understood &amp; ceased &amp; reduction is reversible</a:t>
            </a:r>
          </a:p>
        </p:txBody>
      </p:sp>
      <p:grpSp>
        <p:nvGrpSpPr>
          <p:cNvPr id="2" name="Group 4"/>
          <p:cNvGrpSpPr>
            <a:grpSpLocks/>
          </p:cNvGrpSpPr>
          <p:nvPr/>
        </p:nvGrpSpPr>
        <p:grpSpPr bwMode="auto">
          <a:xfrm>
            <a:off x="3124200" y="844550"/>
            <a:ext cx="5334000" cy="2927350"/>
            <a:chOff x="1968" y="220"/>
            <a:chExt cx="3360" cy="1844"/>
          </a:xfrm>
        </p:grpSpPr>
        <p:sp>
          <p:nvSpPr>
            <p:cNvPr id="53282" name="Text Box 5"/>
            <p:cNvSpPr txBox="1">
              <a:spLocks noChangeArrowheads="1"/>
            </p:cNvSpPr>
            <p:nvPr/>
          </p:nvSpPr>
          <p:spPr bwMode="auto">
            <a:xfrm>
              <a:off x="1968" y="1756"/>
              <a:ext cx="2064" cy="308"/>
            </a:xfrm>
            <a:prstGeom prst="rect">
              <a:avLst/>
            </a:prstGeom>
            <a:noFill/>
            <a:ln w="9525">
              <a:noFill/>
              <a:miter lim="800000"/>
              <a:headEnd/>
              <a:tailEnd/>
            </a:ln>
          </p:spPr>
          <p:txBody>
            <a:bodyPr>
              <a:spAutoFit/>
            </a:bodyPr>
            <a:lstStyle/>
            <a:p>
              <a:pPr>
                <a:spcBef>
                  <a:spcPct val="0"/>
                </a:spcBef>
              </a:pPr>
              <a:r>
                <a:rPr lang="en-US" sz="1300" b="1">
                  <a:solidFill>
                    <a:srgbClr val="800000"/>
                  </a:solidFill>
                  <a:effectLst/>
                  <a:latin typeface="Arial" pitchFamily="34" charset="0"/>
                </a:rPr>
                <a:t>Last</a:t>
              </a:r>
              <a:r>
                <a:rPr lang="en-US" sz="1300" b="1">
                  <a:effectLst/>
                  <a:latin typeface="Arial" pitchFamily="34" charset="0"/>
                </a:rPr>
                <a:t> 10 years or 3 generations </a:t>
              </a:r>
              <a:br>
                <a:rPr lang="en-US" sz="1300" b="1">
                  <a:effectLst/>
                  <a:latin typeface="Arial" pitchFamily="34" charset="0"/>
                </a:rPr>
              </a:br>
              <a:r>
                <a:rPr lang="en-US" sz="1300" b="1">
                  <a:solidFill>
                    <a:srgbClr val="800000"/>
                  </a:solidFill>
                  <a:effectLst/>
                  <a:latin typeface="Arial" pitchFamily="34" charset="0"/>
                </a:rPr>
                <a:t>(whichever is longer)</a:t>
              </a:r>
              <a:endParaRPr lang="en-US" sz="1300">
                <a:effectLst/>
                <a:latin typeface="Arial" pitchFamily="34" charset="0"/>
              </a:endParaRPr>
            </a:p>
          </p:txBody>
        </p:sp>
        <p:grpSp>
          <p:nvGrpSpPr>
            <p:cNvPr id="3" name="Group 6"/>
            <p:cNvGrpSpPr>
              <a:grpSpLocks/>
            </p:cNvGrpSpPr>
            <p:nvPr/>
          </p:nvGrpSpPr>
          <p:grpSpPr bwMode="auto">
            <a:xfrm>
              <a:off x="2304" y="220"/>
              <a:ext cx="1368" cy="1392"/>
              <a:chOff x="2449" y="1968"/>
              <a:chExt cx="1727" cy="1727"/>
            </a:xfrm>
          </p:grpSpPr>
          <p:sp>
            <p:nvSpPr>
              <p:cNvPr id="417799" name="Line 7"/>
              <p:cNvSpPr>
                <a:spLocks noChangeShapeType="1"/>
              </p:cNvSpPr>
              <p:nvPr/>
            </p:nvSpPr>
            <p:spPr bwMode="auto">
              <a:xfrm flipV="1">
                <a:off x="2449" y="3691"/>
                <a:ext cx="1727" cy="4"/>
              </a:xfrm>
              <a:prstGeom prst="line">
                <a:avLst/>
              </a:prstGeom>
              <a:noFill/>
              <a:ln w="19050">
                <a:solidFill>
                  <a:srgbClr val="000000"/>
                </a:solidFill>
                <a:round/>
                <a:headEnd/>
                <a:tailEnd type="triangle" w="med" len="med"/>
              </a:ln>
              <a:effectLst/>
            </p:spPr>
            <p:txBody>
              <a:bodyPr/>
              <a:lstStyle/>
              <a:p>
                <a:pPr>
                  <a:defRPr/>
                </a:pPr>
                <a:endParaRPr lang="en-GB"/>
              </a:p>
            </p:txBody>
          </p:sp>
          <p:sp>
            <p:nvSpPr>
              <p:cNvPr id="417800" name="Line 8"/>
              <p:cNvSpPr>
                <a:spLocks noChangeShapeType="1"/>
              </p:cNvSpPr>
              <p:nvPr/>
            </p:nvSpPr>
            <p:spPr bwMode="auto">
              <a:xfrm flipV="1">
                <a:off x="2453" y="1968"/>
                <a:ext cx="0" cy="1723"/>
              </a:xfrm>
              <a:prstGeom prst="line">
                <a:avLst/>
              </a:prstGeom>
              <a:noFill/>
              <a:ln w="19050">
                <a:solidFill>
                  <a:srgbClr val="000000"/>
                </a:solidFill>
                <a:round/>
                <a:headEnd/>
                <a:tailEnd type="triangle" w="med" len="med"/>
              </a:ln>
              <a:effectLst/>
            </p:spPr>
            <p:txBody>
              <a:bodyPr/>
              <a:lstStyle/>
              <a:p>
                <a:pPr>
                  <a:defRPr/>
                </a:pPr>
                <a:endParaRPr lang="en-GB"/>
              </a:p>
            </p:txBody>
          </p:sp>
        </p:grpSp>
        <p:grpSp>
          <p:nvGrpSpPr>
            <p:cNvPr id="4" name="Group 9"/>
            <p:cNvGrpSpPr>
              <a:grpSpLocks/>
            </p:cNvGrpSpPr>
            <p:nvPr/>
          </p:nvGrpSpPr>
          <p:grpSpPr bwMode="auto">
            <a:xfrm>
              <a:off x="2313" y="392"/>
              <a:ext cx="2999" cy="1124"/>
              <a:chOff x="2473" y="2196"/>
              <a:chExt cx="3127" cy="1458"/>
            </a:xfrm>
          </p:grpSpPr>
          <p:grpSp>
            <p:nvGrpSpPr>
              <p:cNvPr id="5" name="Group 10"/>
              <p:cNvGrpSpPr>
                <a:grpSpLocks/>
              </p:cNvGrpSpPr>
              <p:nvPr/>
            </p:nvGrpSpPr>
            <p:grpSpPr bwMode="auto">
              <a:xfrm>
                <a:off x="2473" y="2196"/>
                <a:ext cx="1362" cy="1336"/>
                <a:chOff x="2473" y="2196"/>
                <a:chExt cx="1362" cy="1336"/>
              </a:xfrm>
            </p:grpSpPr>
            <p:sp>
              <p:nvSpPr>
                <p:cNvPr id="417803" name="Line 11"/>
                <p:cNvSpPr>
                  <a:spLocks noChangeShapeType="1"/>
                </p:cNvSpPr>
                <p:nvPr/>
              </p:nvSpPr>
              <p:spPr bwMode="auto">
                <a:xfrm>
                  <a:off x="2473" y="2196"/>
                  <a:ext cx="171" cy="0"/>
                </a:xfrm>
                <a:prstGeom prst="line">
                  <a:avLst/>
                </a:prstGeom>
                <a:noFill/>
                <a:ln w="38100">
                  <a:solidFill>
                    <a:srgbClr val="800000"/>
                  </a:solidFill>
                  <a:round/>
                  <a:headEnd/>
                  <a:tailEnd/>
                </a:ln>
                <a:effectLst/>
              </p:spPr>
              <p:txBody>
                <a:bodyPr/>
                <a:lstStyle/>
                <a:p>
                  <a:pPr>
                    <a:defRPr/>
                  </a:pPr>
                  <a:endParaRPr lang="en-GB"/>
                </a:p>
              </p:txBody>
            </p:sp>
            <p:sp>
              <p:nvSpPr>
                <p:cNvPr id="417804" name="Line 12"/>
                <p:cNvSpPr>
                  <a:spLocks noChangeShapeType="1"/>
                </p:cNvSpPr>
                <p:nvPr/>
              </p:nvSpPr>
              <p:spPr bwMode="auto">
                <a:xfrm>
                  <a:off x="2644" y="2196"/>
                  <a:ext cx="911" cy="1336"/>
                </a:xfrm>
                <a:prstGeom prst="line">
                  <a:avLst/>
                </a:prstGeom>
                <a:noFill/>
                <a:ln w="38100">
                  <a:solidFill>
                    <a:srgbClr val="800000"/>
                  </a:solidFill>
                  <a:round/>
                  <a:headEnd/>
                  <a:tailEnd/>
                </a:ln>
                <a:effectLst/>
              </p:spPr>
              <p:txBody>
                <a:bodyPr/>
                <a:lstStyle/>
                <a:p>
                  <a:pPr>
                    <a:defRPr/>
                  </a:pPr>
                  <a:endParaRPr lang="en-GB"/>
                </a:p>
              </p:txBody>
            </p:sp>
            <p:sp>
              <p:nvSpPr>
                <p:cNvPr id="417805" name="Line 13"/>
                <p:cNvSpPr>
                  <a:spLocks noChangeShapeType="1"/>
                </p:cNvSpPr>
                <p:nvPr/>
              </p:nvSpPr>
              <p:spPr bwMode="auto">
                <a:xfrm>
                  <a:off x="3555" y="3532"/>
                  <a:ext cx="268" cy="0"/>
                </a:xfrm>
                <a:prstGeom prst="line">
                  <a:avLst/>
                </a:prstGeom>
                <a:noFill/>
                <a:ln w="38100">
                  <a:solidFill>
                    <a:srgbClr val="800000"/>
                  </a:solidFill>
                  <a:prstDash val="sysDot"/>
                  <a:round/>
                  <a:headEnd/>
                  <a:tailEnd/>
                </a:ln>
                <a:effectLst/>
              </p:spPr>
              <p:txBody>
                <a:bodyPr/>
                <a:lstStyle/>
                <a:p>
                  <a:pPr>
                    <a:defRPr/>
                  </a:pPr>
                  <a:endParaRPr lang="en-GB"/>
                </a:p>
              </p:txBody>
            </p:sp>
          </p:grpSp>
          <p:sp>
            <p:nvSpPr>
              <p:cNvPr id="417806" name="Text Box 14"/>
              <p:cNvSpPr txBox="1">
                <a:spLocks noChangeArrowheads="1"/>
              </p:cNvSpPr>
              <p:nvPr/>
            </p:nvSpPr>
            <p:spPr bwMode="auto">
              <a:xfrm>
                <a:off x="3848" y="3424"/>
                <a:ext cx="1752" cy="230"/>
              </a:xfrm>
              <a:prstGeom prst="rect">
                <a:avLst/>
              </a:prstGeom>
              <a:solidFill>
                <a:srgbClr val="800000"/>
              </a:solidFill>
              <a:ln w="9525">
                <a:noFill/>
                <a:miter lim="800000"/>
                <a:headEnd/>
                <a:tailEnd/>
              </a:ln>
              <a:effectLst/>
            </p:spPr>
            <p:txBody>
              <a:bodyPr/>
              <a:lstStyle/>
              <a:p>
                <a:pPr algn="l">
                  <a:lnSpc>
                    <a:spcPct val="70000"/>
                  </a:lnSpc>
                  <a:spcBef>
                    <a:spcPct val="0"/>
                  </a:spcBef>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90%  Critically Endangered</a:t>
                </a:r>
              </a:p>
            </p:txBody>
          </p:sp>
        </p:grpSp>
        <p:grpSp>
          <p:nvGrpSpPr>
            <p:cNvPr id="6" name="Group 15"/>
            <p:cNvGrpSpPr>
              <a:grpSpLocks/>
            </p:cNvGrpSpPr>
            <p:nvPr/>
          </p:nvGrpSpPr>
          <p:grpSpPr bwMode="auto">
            <a:xfrm>
              <a:off x="2319" y="392"/>
              <a:ext cx="3009" cy="904"/>
              <a:chOff x="2479" y="2196"/>
              <a:chExt cx="3119" cy="1146"/>
            </a:xfrm>
          </p:grpSpPr>
          <p:grpSp>
            <p:nvGrpSpPr>
              <p:cNvPr id="7" name="Group 16"/>
              <p:cNvGrpSpPr>
                <a:grpSpLocks/>
              </p:cNvGrpSpPr>
              <p:nvPr/>
            </p:nvGrpSpPr>
            <p:grpSpPr bwMode="auto">
              <a:xfrm>
                <a:off x="2479" y="2196"/>
                <a:ext cx="1353" cy="1028"/>
                <a:chOff x="2479" y="2196"/>
                <a:chExt cx="1353" cy="1028"/>
              </a:xfrm>
            </p:grpSpPr>
            <p:sp>
              <p:nvSpPr>
                <p:cNvPr id="417809" name="Line 17"/>
                <p:cNvSpPr>
                  <a:spLocks noChangeShapeType="1"/>
                </p:cNvSpPr>
                <p:nvPr/>
              </p:nvSpPr>
              <p:spPr bwMode="auto">
                <a:xfrm>
                  <a:off x="2479" y="2196"/>
                  <a:ext cx="170" cy="0"/>
                </a:xfrm>
                <a:prstGeom prst="line">
                  <a:avLst/>
                </a:prstGeom>
                <a:noFill/>
                <a:ln w="38100">
                  <a:solidFill>
                    <a:srgbClr val="993300"/>
                  </a:solidFill>
                  <a:round/>
                  <a:headEnd/>
                  <a:tailEnd/>
                </a:ln>
                <a:effectLst/>
              </p:spPr>
              <p:txBody>
                <a:bodyPr/>
                <a:lstStyle/>
                <a:p>
                  <a:pPr>
                    <a:defRPr/>
                  </a:pPr>
                  <a:endParaRPr lang="en-GB"/>
                </a:p>
              </p:txBody>
            </p:sp>
            <p:sp>
              <p:nvSpPr>
                <p:cNvPr id="417810" name="Line 18"/>
                <p:cNvSpPr>
                  <a:spLocks noChangeShapeType="1"/>
                </p:cNvSpPr>
                <p:nvPr/>
              </p:nvSpPr>
              <p:spPr bwMode="auto">
                <a:xfrm>
                  <a:off x="2649" y="2196"/>
                  <a:ext cx="905" cy="1028"/>
                </a:xfrm>
                <a:prstGeom prst="line">
                  <a:avLst/>
                </a:prstGeom>
                <a:noFill/>
                <a:ln w="38100">
                  <a:solidFill>
                    <a:srgbClr val="993300"/>
                  </a:solidFill>
                  <a:round/>
                  <a:headEnd/>
                  <a:tailEnd/>
                </a:ln>
                <a:effectLst/>
              </p:spPr>
              <p:txBody>
                <a:bodyPr/>
                <a:lstStyle/>
                <a:p>
                  <a:pPr>
                    <a:defRPr/>
                  </a:pPr>
                  <a:endParaRPr lang="en-GB"/>
                </a:p>
              </p:txBody>
            </p:sp>
            <p:sp>
              <p:nvSpPr>
                <p:cNvPr id="417811" name="Line 19"/>
                <p:cNvSpPr>
                  <a:spLocks noChangeShapeType="1"/>
                </p:cNvSpPr>
                <p:nvPr/>
              </p:nvSpPr>
              <p:spPr bwMode="auto">
                <a:xfrm>
                  <a:off x="3554" y="3224"/>
                  <a:ext cx="278" cy="0"/>
                </a:xfrm>
                <a:prstGeom prst="line">
                  <a:avLst/>
                </a:prstGeom>
                <a:noFill/>
                <a:ln w="38100">
                  <a:solidFill>
                    <a:srgbClr val="993300"/>
                  </a:solidFill>
                  <a:prstDash val="sysDot"/>
                  <a:round/>
                  <a:headEnd/>
                  <a:tailEnd/>
                </a:ln>
                <a:effectLst/>
              </p:spPr>
              <p:txBody>
                <a:bodyPr/>
                <a:lstStyle/>
                <a:p>
                  <a:pPr>
                    <a:defRPr/>
                  </a:pPr>
                  <a:endParaRPr lang="en-GB"/>
                </a:p>
              </p:txBody>
            </p:sp>
          </p:grpSp>
          <p:sp>
            <p:nvSpPr>
              <p:cNvPr id="417812" name="Text Box 20"/>
              <p:cNvSpPr txBox="1">
                <a:spLocks noChangeArrowheads="1"/>
              </p:cNvSpPr>
              <p:nvPr/>
            </p:nvSpPr>
            <p:spPr bwMode="auto">
              <a:xfrm>
                <a:off x="3848" y="3113"/>
                <a:ext cx="1750" cy="229"/>
              </a:xfrm>
              <a:prstGeom prst="rect">
                <a:avLst/>
              </a:prstGeom>
              <a:solidFill>
                <a:srgbClr val="993300"/>
              </a:solidFill>
              <a:ln w="9525">
                <a:noFill/>
                <a:miter lim="800000"/>
                <a:headEnd/>
                <a:tailEnd/>
              </a:ln>
              <a:effectLst/>
            </p:spPr>
            <p:txBody>
              <a:bodyPr/>
              <a:lstStyle/>
              <a:p>
                <a:pPr algn="l">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70%  Endangered</a:t>
                </a:r>
              </a:p>
            </p:txBody>
          </p:sp>
        </p:grpSp>
        <p:grpSp>
          <p:nvGrpSpPr>
            <p:cNvPr id="8" name="Group 21"/>
            <p:cNvGrpSpPr>
              <a:grpSpLocks/>
            </p:cNvGrpSpPr>
            <p:nvPr/>
          </p:nvGrpSpPr>
          <p:grpSpPr bwMode="auto">
            <a:xfrm>
              <a:off x="2312" y="396"/>
              <a:ext cx="3009" cy="683"/>
              <a:chOff x="2472" y="2160"/>
              <a:chExt cx="3137" cy="886"/>
            </a:xfrm>
          </p:grpSpPr>
          <p:grpSp>
            <p:nvGrpSpPr>
              <p:cNvPr id="9" name="Group 22"/>
              <p:cNvGrpSpPr>
                <a:grpSpLocks/>
              </p:cNvGrpSpPr>
              <p:nvPr/>
            </p:nvGrpSpPr>
            <p:grpSpPr bwMode="auto">
              <a:xfrm>
                <a:off x="2472" y="2160"/>
                <a:ext cx="1368" cy="776"/>
                <a:chOff x="2472" y="2160"/>
                <a:chExt cx="1368" cy="776"/>
              </a:xfrm>
            </p:grpSpPr>
            <p:sp>
              <p:nvSpPr>
                <p:cNvPr id="417815" name="Line 23"/>
                <p:cNvSpPr>
                  <a:spLocks noChangeShapeType="1"/>
                </p:cNvSpPr>
                <p:nvPr/>
              </p:nvSpPr>
              <p:spPr bwMode="auto">
                <a:xfrm>
                  <a:off x="2472" y="2160"/>
                  <a:ext cx="171" cy="0"/>
                </a:xfrm>
                <a:prstGeom prst="line">
                  <a:avLst/>
                </a:prstGeom>
                <a:noFill/>
                <a:ln w="38100">
                  <a:solidFill>
                    <a:srgbClr val="FF6600"/>
                  </a:solidFill>
                  <a:round/>
                  <a:headEnd/>
                  <a:tailEnd/>
                </a:ln>
                <a:effectLst/>
              </p:spPr>
              <p:txBody>
                <a:bodyPr/>
                <a:lstStyle/>
                <a:p>
                  <a:pPr>
                    <a:defRPr/>
                  </a:pPr>
                  <a:endParaRPr lang="en-GB"/>
                </a:p>
              </p:txBody>
            </p:sp>
            <p:sp>
              <p:nvSpPr>
                <p:cNvPr id="417816" name="Line 24"/>
                <p:cNvSpPr>
                  <a:spLocks noChangeShapeType="1"/>
                </p:cNvSpPr>
                <p:nvPr/>
              </p:nvSpPr>
              <p:spPr bwMode="auto">
                <a:xfrm>
                  <a:off x="2643" y="2160"/>
                  <a:ext cx="916" cy="776"/>
                </a:xfrm>
                <a:prstGeom prst="line">
                  <a:avLst/>
                </a:prstGeom>
                <a:noFill/>
                <a:ln w="38100">
                  <a:solidFill>
                    <a:srgbClr val="FF6600"/>
                  </a:solidFill>
                  <a:round/>
                  <a:headEnd/>
                  <a:tailEnd/>
                </a:ln>
                <a:effectLst/>
              </p:spPr>
              <p:txBody>
                <a:bodyPr/>
                <a:lstStyle/>
                <a:p>
                  <a:pPr>
                    <a:defRPr/>
                  </a:pPr>
                  <a:endParaRPr lang="en-GB"/>
                </a:p>
              </p:txBody>
            </p:sp>
            <p:sp>
              <p:nvSpPr>
                <p:cNvPr id="417817" name="Line 25"/>
                <p:cNvSpPr>
                  <a:spLocks noChangeShapeType="1"/>
                </p:cNvSpPr>
                <p:nvPr/>
              </p:nvSpPr>
              <p:spPr bwMode="auto">
                <a:xfrm>
                  <a:off x="3559" y="2936"/>
                  <a:ext cx="269" cy="0"/>
                </a:xfrm>
                <a:prstGeom prst="line">
                  <a:avLst/>
                </a:prstGeom>
                <a:noFill/>
                <a:ln w="38100">
                  <a:solidFill>
                    <a:srgbClr val="FF6600"/>
                  </a:solidFill>
                  <a:prstDash val="sysDot"/>
                  <a:round/>
                  <a:headEnd/>
                  <a:tailEnd/>
                </a:ln>
                <a:effectLst/>
              </p:spPr>
              <p:txBody>
                <a:bodyPr/>
                <a:lstStyle/>
                <a:p>
                  <a:pPr>
                    <a:defRPr/>
                  </a:pPr>
                  <a:endParaRPr lang="en-GB"/>
                </a:p>
              </p:txBody>
            </p:sp>
          </p:grpSp>
          <p:sp>
            <p:nvSpPr>
              <p:cNvPr id="417818" name="Text Box 26"/>
              <p:cNvSpPr txBox="1">
                <a:spLocks noChangeArrowheads="1"/>
              </p:cNvSpPr>
              <p:nvPr/>
            </p:nvSpPr>
            <p:spPr bwMode="auto">
              <a:xfrm>
                <a:off x="3849" y="2805"/>
                <a:ext cx="1760" cy="241"/>
              </a:xfrm>
              <a:prstGeom prst="rect">
                <a:avLst/>
              </a:prstGeom>
              <a:solidFill>
                <a:srgbClr val="FF6600"/>
              </a:solidFill>
              <a:ln w="9525">
                <a:noFill/>
                <a:miter lim="800000"/>
                <a:headEnd/>
                <a:tailEnd/>
              </a:ln>
              <a:effectLst/>
            </p:spPr>
            <p:txBody>
              <a:bodyPr/>
              <a:lstStyle/>
              <a:p>
                <a:pPr algn="l">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50%  Vulnerable</a:t>
                </a:r>
              </a:p>
            </p:txBody>
          </p:sp>
        </p:grpSp>
        <p:sp>
          <p:nvSpPr>
            <p:cNvPr id="417819" name="Line 27"/>
            <p:cNvSpPr>
              <a:spLocks noChangeShapeType="1"/>
            </p:cNvSpPr>
            <p:nvPr/>
          </p:nvSpPr>
          <p:spPr bwMode="auto">
            <a:xfrm>
              <a:off x="2568" y="1660"/>
              <a:ext cx="768" cy="0"/>
            </a:xfrm>
            <a:prstGeom prst="line">
              <a:avLst/>
            </a:prstGeom>
            <a:noFill/>
            <a:ln w="25400">
              <a:solidFill>
                <a:srgbClr val="FF0000"/>
              </a:solidFill>
              <a:round/>
              <a:headEnd type="stealth" w="med" len="med"/>
              <a:tailEnd/>
            </a:ln>
            <a:effectLst/>
          </p:spPr>
          <p:txBody>
            <a:bodyPr wrap="none" anchor="ctr"/>
            <a:lstStyle/>
            <a:p>
              <a:pPr>
                <a:defRPr/>
              </a:pPr>
              <a:endParaRPr lang="en-GB"/>
            </a:p>
          </p:txBody>
        </p:sp>
        <p:grpSp>
          <p:nvGrpSpPr>
            <p:cNvPr id="10" name="Group 28"/>
            <p:cNvGrpSpPr>
              <a:grpSpLocks/>
            </p:cNvGrpSpPr>
            <p:nvPr/>
          </p:nvGrpSpPr>
          <p:grpSpPr bwMode="auto">
            <a:xfrm>
              <a:off x="2520" y="412"/>
              <a:ext cx="912" cy="1200"/>
              <a:chOff x="2628" y="2204"/>
              <a:chExt cx="920" cy="1514"/>
            </a:xfrm>
          </p:grpSpPr>
          <p:sp>
            <p:nvSpPr>
              <p:cNvPr id="417821" name="Line 29"/>
              <p:cNvSpPr>
                <a:spLocks noChangeShapeType="1"/>
              </p:cNvSpPr>
              <p:nvPr/>
            </p:nvSpPr>
            <p:spPr bwMode="auto">
              <a:xfrm>
                <a:off x="2628" y="2204"/>
                <a:ext cx="0" cy="1514"/>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417822" name="Line 30"/>
              <p:cNvSpPr>
                <a:spLocks noChangeShapeType="1"/>
              </p:cNvSpPr>
              <p:nvPr/>
            </p:nvSpPr>
            <p:spPr bwMode="auto">
              <a:xfrm>
                <a:off x="3548" y="3529"/>
                <a:ext cx="0" cy="173"/>
              </a:xfrm>
              <a:prstGeom prst="line">
                <a:avLst/>
              </a:prstGeom>
              <a:noFill/>
              <a:ln w="9525">
                <a:solidFill>
                  <a:srgbClr val="FF0000"/>
                </a:solidFill>
                <a:prstDash val="dash"/>
                <a:round/>
                <a:headEnd/>
                <a:tailEnd/>
              </a:ln>
              <a:effectLst/>
            </p:spPr>
            <p:txBody>
              <a:bodyPr wrap="none" anchor="ctr"/>
              <a:lstStyle/>
              <a:p>
                <a:pPr>
                  <a:defRPr/>
                </a:pPr>
                <a:endParaRPr lang="en-GB"/>
              </a:p>
            </p:txBody>
          </p:sp>
        </p:grpSp>
        <p:sp>
          <p:nvSpPr>
            <p:cNvPr id="53289" name="Text Box 31"/>
            <p:cNvSpPr txBox="1">
              <a:spLocks noChangeArrowheads="1"/>
            </p:cNvSpPr>
            <p:nvPr/>
          </p:nvSpPr>
          <p:spPr bwMode="auto">
            <a:xfrm>
              <a:off x="3288" y="1660"/>
              <a:ext cx="576" cy="132"/>
            </a:xfrm>
            <a:prstGeom prst="rect">
              <a:avLst/>
            </a:prstGeom>
            <a:noFill/>
            <a:ln w="9525">
              <a:noFill/>
              <a:miter lim="800000"/>
              <a:headEnd/>
              <a:tailEnd/>
            </a:ln>
          </p:spPr>
          <p:txBody>
            <a:bodyPr>
              <a:spAutoFit/>
            </a:bodyPr>
            <a:lstStyle/>
            <a:p>
              <a:pPr>
                <a:lnSpc>
                  <a:spcPct val="70000"/>
                </a:lnSpc>
                <a:spcBef>
                  <a:spcPct val="0"/>
                </a:spcBef>
              </a:pPr>
              <a:r>
                <a:rPr lang="en-US" sz="1100" b="1">
                  <a:solidFill>
                    <a:srgbClr val="FF0000"/>
                  </a:solidFill>
                  <a:effectLst/>
                  <a:latin typeface="Arial" pitchFamily="34" charset="0"/>
                </a:rPr>
                <a:t>Present</a:t>
              </a:r>
              <a:endParaRPr lang="en-US" sz="1500">
                <a:effectLst/>
                <a:latin typeface="Arial" pitchFamily="34" charset="0"/>
              </a:endParaRPr>
            </a:p>
          </p:txBody>
        </p:sp>
      </p:grpSp>
      <p:sp>
        <p:nvSpPr>
          <p:cNvPr id="417824" name="Rectangle 32"/>
          <p:cNvSpPr>
            <a:spLocks noChangeArrowheads="1"/>
          </p:cNvSpPr>
          <p:nvPr/>
        </p:nvSpPr>
        <p:spPr bwMode="auto">
          <a:xfrm>
            <a:off x="304800" y="3937000"/>
            <a:ext cx="2895600" cy="2286000"/>
          </a:xfrm>
          <a:prstGeom prst="rect">
            <a:avLst/>
          </a:prstGeom>
          <a:noFill/>
          <a:ln w="9525">
            <a:noFill/>
            <a:miter lim="800000"/>
            <a:headEnd/>
            <a:tailEnd/>
          </a:ln>
        </p:spPr>
        <p:txBody>
          <a:bodyPr/>
          <a:lstStyle/>
          <a:p>
            <a:pPr algn="l">
              <a:spcBef>
                <a:spcPct val="0"/>
              </a:spcBef>
            </a:pPr>
            <a:r>
              <a:rPr lang="en-US" sz="1900" b="1">
                <a:solidFill>
                  <a:srgbClr val="A00000"/>
                </a:solidFill>
                <a:effectLst/>
                <a:latin typeface="Arial" pitchFamily="34" charset="0"/>
              </a:rPr>
              <a:t>Criterion A2</a:t>
            </a:r>
            <a:br>
              <a:rPr lang="en-US" sz="1900" b="1">
                <a:solidFill>
                  <a:srgbClr val="A00000"/>
                </a:solidFill>
                <a:effectLst/>
                <a:latin typeface="Arial" pitchFamily="34" charset="0"/>
              </a:rPr>
            </a:br>
            <a:r>
              <a:rPr lang="en-US" sz="1900">
                <a:solidFill>
                  <a:srgbClr val="A00000"/>
                </a:solidFill>
                <a:effectLst/>
                <a:latin typeface="Arial" pitchFamily="34" charset="0"/>
              </a:rPr>
              <a:t>past reduction &amp; causes may not be understood or may not have ceased or reduction may not be reversible</a:t>
            </a:r>
          </a:p>
        </p:txBody>
      </p:sp>
      <p:grpSp>
        <p:nvGrpSpPr>
          <p:cNvPr id="11" name="Group 33"/>
          <p:cNvGrpSpPr>
            <a:grpSpLocks/>
          </p:cNvGrpSpPr>
          <p:nvPr/>
        </p:nvGrpSpPr>
        <p:grpSpPr bwMode="auto">
          <a:xfrm>
            <a:off x="3036888" y="3860800"/>
            <a:ext cx="5345112" cy="2927350"/>
            <a:chOff x="1913" y="2352"/>
            <a:chExt cx="3367" cy="1844"/>
          </a:xfrm>
        </p:grpSpPr>
        <p:grpSp>
          <p:nvGrpSpPr>
            <p:cNvPr id="12" name="Group 34"/>
            <p:cNvGrpSpPr>
              <a:grpSpLocks/>
            </p:cNvGrpSpPr>
            <p:nvPr/>
          </p:nvGrpSpPr>
          <p:grpSpPr bwMode="auto">
            <a:xfrm>
              <a:off x="2352" y="2592"/>
              <a:ext cx="1301" cy="907"/>
              <a:chOff x="2490" y="2157"/>
              <a:chExt cx="1358" cy="1235"/>
            </a:xfrm>
          </p:grpSpPr>
          <p:sp>
            <p:nvSpPr>
              <p:cNvPr id="417827" name="Line 35"/>
              <p:cNvSpPr>
                <a:spLocks noChangeShapeType="1"/>
              </p:cNvSpPr>
              <p:nvPr/>
            </p:nvSpPr>
            <p:spPr bwMode="auto">
              <a:xfrm>
                <a:off x="2490" y="2157"/>
                <a:ext cx="170" cy="0"/>
              </a:xfrm>
              <a:prstGeom prst="line">
                <a:avLst/>
              </a:prstGeom>
              <a:noFill/>
              <a:ln w="38100">
                <a:solidFill>
                  <a:srgbClr val="800000"/>
                </a:solidFill>
                <a:round/>
                <a:headEnd/>
                <a:tailEnd/>
              </a:ln>
              <a:effectLst/>
            </p:spPr>
            <p:txBody>
              <a:bodyPr/>
              <a:lstStyle/>
              <a:p>
                <a:pPr>
                  <a:defRPr/>
                </a:pPr>
                <a:endParaRPr lang="en-GB"/>
              </a:p>
            </p:txBody>
          </p:sp>
          <p:sp>
            <p:nvSpPr>
              <p:cNvPr id="417828" name="Line 36"/>
              <p:cNvSpPr>
                <a:spLocks noChangeShapeType="1"/>
              </p:cNvSpPr>
              <p:nvPr/>
            </p:nvSpPr>
            <p:spPr bwMode="auto">
              <a:xfrm>
                <a:off x="2660" y="2157"/>
                <a:ext cx="909" cy="1235"/>
              </a:xfrm>
              <a:prstGeom prst="line">
                <a:avLst/>
              </a:prstGeom>
              <a:noFill/>
              <a:ln w="38100">
                <a:solidFill>
                  <a:srgbClr val="800000"/>
                </a:solidFill>
                <a:round/>
                <a:headEnd/>
                <a:tailEnd/>
              </a:ln>
              <a:effectLst/>
            </p:spPr>
            <p:txBody>
              <a:bodyPr/>
              <a:lstStyle/>
              <a:p>
                <a:pPr>
                  <a:defRPr/>
                </a:pPr>
                <a:endParaRPr lang="en-GB"/>
              </a:p>
            </p:txBody>
          </p:sp>
          <p:sp>
            <p:nvSpPr>
              <p:cNvPr id="417829" name="Line 37"/>
              <p:cNvSpPr>
                <a:spLocks noChangeShapeType="1"/>
              </p:cNvSpPr>
              <p:nvPr/>
            </p:nvSpPr>
            <p:spPr bwMode="auto">
              <a:xfrm>
                <a:off x="3569" y="3392"/>
                <a:ext cx="279" cy="0"/>
              </a:xfrm>
              <a:prstGeom prst="line">
                <a:avLst/>
              </a:prstGeom>
              <a:noFill/>
              <a:ln w="38100">
                <a:solidFill>
                  <a:srgbClr val="800000"/>
                </a:solidFill>
                <a:prstDash val="sysDot"/>
                <a:round/>
                <a:headEnd/>
                <a:tailEnd/>
              </a:ln>
              <a:effectLst/>
            </p:spPr>
            <p:txBody>
              <a:bodyPr/>
              <a:lstStyle/>
              <a:p>
                <a:pPr>
                  <a:defRPr/>
                </a:pPr>
                <a:endParaRPr lang="en-GB"/>
              </a:p>
            </p:txBody>
          </p:sp>
        </p:grpSp>
        <p:grpSp>
          <p:nvGrpSpPr>
            <p:cNvPr id="13" name="Group 38"/>
            <p:cNvGrpSpPr>
              <a:grpSpLocks/>
            </p:cNvGrpSpPr>
            <p:nvPr/>
          </p:nvGrpSpPr>
          <p:grpSpPr bwMode="auto">
            <a:xfrm>
              <a:off x="1913" y="2352"/>
              <a:ext cx="3367" cy="1844"/>
              <a:chOff x="1913" y="2352"/>
              <a:chExt cx="3367" cy="1844"/>
            </a:xfrm>
          </p:grpSpPr>
          <p:sp>
            <p:nvSpPr>
              <p:cNvPr id="417831" name="Text Box 39"/>
              <p:cNvSpPr txBox="1">
                <a:spLocks noChangeArrowheads="1"/>
              </p:cNvSpPr>
              <p:nvPr/>
            </p:nvSpPr>
            <p:spPr bwMode="auto">
              <a:xfrm>
                <a:off x="3611" y="3453"/>
                <a:ext cx="1662" cy="194"/>
              </a:xfrm>
              <a:prstGeom prst="rect">
                <a:avLst/>
              </a:prstGeom>
              <a:solidFill>
                <a:srgbClr val="800000"/>
              </a:solidFill>
              <a:ln w="9525">
                <a:noFill/>
                <a:miter lim="800000"/>
                <a:headEnd/>
                <a:tailEnd/>
              </a:ln>
              <a:effectLst/>
            </p:spPr>
            <p:txBody>
              <a:bodyPr/>
              <a:lstStyle/>
              <a:p>
                <a:pPr algn="l">
                  <a:lnSpc>
                    <a:spcPct val="70000"/>
                  </a:lnSpc>
                  <a:spcBef>
                    <a:spcPct val="0"/>
                  </a:spcBef>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80%  Critically Endangered</a:t>
                </a:r>
              </a:p>
            </p:txBody>
          </p:sp>
          <p:grpSp>
            <p:nvGrpSpPr>
              <p:cNvPr id="14" name="Group 40"/>
              <p:cNvGrpSpPr>
                <a:grpSpLocks/>
              </p:cNvGrpSpPr>
              <p:nvPr/>
            </p:nvGrpSpPr>
            <p:grpSpPr bwMode="auto">
              <a:xfrm>
                <a:off x="2322" y="2596"/>
                <a:ext cx="2958" cy="747"/>
                <a:chOff x="2520" y="2157"/>
                <a:chExt cx="3105" cy="883"/>
              </a:xfrm>
            </p:grpSpPr>
            <p:sp>
              <p:nvSpPr>
                <p:cNvPr id="417833" name="Text Box 41"/>
                <p:cNvSpPr txBox="1">
                  <a:spLocks noChangeArrowheads="1"/>
                </p:cNvSpPr>
                <p:nvPr/>
              </p:nvSpPr>
              <p:spPr bwMode="auto">
                <a:xfrm>
                  <a:off x="3880" y="2809"/>
                  <a:ext cx="1745" cy="231"/>
                </a:xfrm>
                <a:prstGeom prst="rect">
                  <a:avLst/>
                </a:prstGeom>
                <a:solidFill>
                  <a:srgbClr val="993300"/>
                </a:solidFill>
                <a:ln w="9525">
                  <a:noFill/>
                  <a:miter lim="800000"/>
                  <a:headEnd/>
                  <a:tailEnd/>
                </a:ln>
                <a:effectLst/>
              </p:spPr>
              <p:txBody>
                <a:bodyPr/>
                <a:lstStyle/>
                <a:p>
                  <a:pPr algn="l">
                    <a:lnSpc>
                      <a:spcPct val="90000"/>
                    </a:lnSpc>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50%  Endangered</a:t>
                  </a:r>
                </a:p>
              </p:txBody>
            </p:sp>
            <p:grpSp>
              <p:nvGrpSpPr>
                <p:cNvPr id="15" name="Group 42"/>
                <p:cNvGrpSpPr>
                  <a:grpSpLocks/>
                </p:cNvGrpSpPr>
                <p:nvPr/>
              </p:nvGrpSpPr>
              <p:grpSpPr bwMode="auto">
                <a:xfrm>
                  <a:off x="2520" y="2157"/>
                  <a:ext cx="1328" cy="772"/>
                  <a:chOff x="2520" y="2157"/>
                  <a:chExt cx="1328" cy="772"/>
                </a:xfrm>
              </p:grpSpPr>
              <p:sp>
                <p:nvSpPr>
                  <p:cNvPr id="417835" name="Line 43"/>
                  <p:cNvSpPr>
                    <a:spLocks noChangeShapeType="1"/>
                  </p:cNvSpPr>
                  <p:nvPr/>
                </p:nvSpPr>
                <p:spPr bwMode="auto">
                  <a:xfrm>
                    <a:off x="2520" y="2157"/>
                    <a:ext cx="166" cy="0"/>
                  </a:xfrm>
                  <a:prstGeom prst="line">
                    <a:avLst/>
                  </a:prstGeom>
                  <a:noFill/>
                  <a:ln w="38100">
                    <a:solidFill>
                      <a:srgbClr val="993300"/>
                    </a:solidFill>
                    <a:round/>
                    <a:headEnd/>
                    <a:tailEnd/>
                  </a:ln>
                  <a:effectLst/>
                </p:spPr>
                <p:txBody>
                  <a:bodyPr/>
                  <a:lstStyle/>
                  <a:p>
                    <a:pPr>
                      <a:defRPr/>
                    </a:pPr>
                    <a:endParaRPr lang="en-GB"/>
                  </a:p>
                </p:txBody>
              </p:sp>
              <p:sp>
                <p:nvSpPr>
                  <p:cNvPr id="417836" name="Line 44"/>
                  <p:cNvSpPr>
                    <a:spLocks noChangeShapeType="1"/>
                  </p:cNvSpPr>
                  <p:nvPr/>
                </p:nvSpPr>
                <p:spPr bwMode="auto">
                  <a:xfrm>
                    <a:off x="2686" y="2157"/>
                    <a:ext cx="889" cy="772"/>
                  </a:xfrm>
                  <a:prstGeom prst="line">
                    <a:avLst/>
                  </a:prstGeom>
                  <a:noFill/>
                  <a:ln w="38100">
                    <a:solidFill>
                      <a:srgbClr val="993300"/>
                    </a:solidFill>
                    <a:round/>
                    <a:headEnd/>
                    <a:tailEnd/>
                  </a:ln>
                  <a:effectLst/>
                </p:spPr>
                <p:txBody>
                  <a:bodyPr/>
                  <a:lstStyle/>
                  <a:p>
                    <a:pPr>
                      <a:defRPr/>
                    </a:pPr>
                    <a:endParaRPr lang="en-GB"/>
                  </a:p>
                </p:txBody>
              </p:sp>
              <p:sp>
                <p:nvSpPr>
                  <p:cNvPr id="417837" name="Line 45"/>
                  <p:cNvSpPr>
                    <a:spLocks noChangeShapeType="1"/>
                  </p:cNvSpPr>
                  <p:nvPr/>
                </p:nvSpPr>
                <p:spPr bwMode="auto">
                  <a:xfrm>
                    <a:off x="3575" y="2929"/>
                    <a:ext cx="273" cy="0"/>
                  </a:xfrm>
                  <a:prstGeom prst="line">
                    <a:avLst/>
                  </a:prstGeom>
                  <a:noFill/>
                  <a:ln w="38100">
                    <a:solidFill>
                      <a:srgbClr val="993300"/>
                    </a:solidFill>
                    <a:prstDash val="sysDot"/>
                    <a:round/>
                    <a:headEnd/>
                    <a:tailEnd/>
                  </a:ln>
                  <a:effectLst/>
                </p:spPr>
                <p:txBody>
                  <a:bodyPr/>
                  <a:lstStyle/>
                  <a:p>
                    <a:pPr>
                      <a:defRPr/>
                    </a:pPr>
                    <a:endParaRPr lang="en-GB"/>
                  </a:p>
                </p:txBody>
              </p:sp>
            </p:grpSp>
          </p:grpSp>
          <p:grpSp>
            <p:nvGrpSpPr>
              <p:cNvPr id="16" name="Group 46"/>
              <p:cNvGrpSpPr>
                <a:grpSpLocks/>
              </p:cNvGrpSpPr>
              <p:nvPr/>
            </p:nvGrpSpPr>
            <p:grpSpPr bwMode="auto">
              <a:xfrm>
                <a:off x="2292" y="2596"/>
                <a:ext cx="2988" cy="495"/>
                <a:chOff x="2490" y="2157"/>
                <a:chExt cx="3137" cy="585"/>
              </a:xfrm>
            </p:grpSpPr>
            <p:grpSp>
              <p:nvGrpSpPr>
                <p:cNvPr id="17" name="Group 47"/>
                <p:cNvGrpSpPr>
                  <a:grpSpLocks/>
                </p:cNvGrpSpPr>
                <p:nvPr/>
              </p:nvGrpSpPr>
              <p:grpSpPr bwMode="auto">
                <a:xfrm>
                  <a:off x="2490" y="2157"/>
                  <a:ext cx="1358" cy="463"/>
                  <a:chOff x="2490" y="2157"/>
                  <a:chExt cx="1358" cy="463"/>
                </a:xfrm>
              </p:grpSpPr>
              <p:sp>
                <p:nvSpPr>
                  <p:cNvPr id="417840" name="Line 48"/>
                  <p:cNvSpPr>
                    <a:spLocks noChangeShapeType="1"/>
                  </p:cNvSpPr>
                  <p:nvPr/>
                </p:nvSpPr>
                <p:spPr bwMode="auto">
                  <a:xfrm>
                    <a:off x="2490" y="2157"/>
                    <a:ext cx="170" cy="0"/>
                  </a:xfrm>
                  <a:prstGeom prst="line">
                    <a:avLst/>
                  </a:prstGeom>
                  <a:noFill/>
                  <a:ln w="38100">
                    <a:solidFill>
                      <a:srgbClr val="FF6600"/>
                    </a:solidFill>
                    <a:round/>
                    <a:headEnd/>
                    <a:tailEnd/>
                  </a:ln>
                  <a:effectLst/>
                </p:spPr>
                <p:txBody>
                  <a:bodyPr/>
                  <a:lstStyle/>
                  <a:p>
                    <a:pPr>
                      <a:defRPr/>
                    </a:pPr>
                    <a:endParaRPr lang="en-GB"/>
                  </a:p>
                </p:txBody>
              </p:sp>
              <p:sp>
                <p:nvSpPr>
                  <p:cNvPr id="417841" name="Line 49"/>
                  <p:cNvSpPr>
                    <a:spLocks noChangeShapeType="1"/>
                  </p:cNvSpPr>
                  <p:nvPr/>
                </p:nvSpPr>
                <p:spPr bwMode="auto">
                  <a:xfrm>
                    <a:off x="2660" y="2157"/>
                    <a:ext cx="905" cy="463"/>
                  </a:xfrm>
                  <a:prstGeom prst="line">
                    <a:avLst/>
                  </a:prstGeom>
                  <a:noFill/>
                  <a:ln w="38100">
                    <a:solidFill>
                      <a:srgbClr val="FF6600"/>
                    </a:solidFill>
                    <a:round/>
                    <a:headEnd/>
                    <a:tailEnd/>
                  </a:ln>
                  <a:effectLst/>
                </p:spPr>
                <p:txBody>
                  <a:bodyPr/>
                  <a:lstStyle/>
                  <a:p>
                    <a:pPr>
                      <a:defRPr/>
                    </a:pPr>
                    <a:endParaRPr lang="en-GB"/>
                  </a:p>
                </p:txBody>
              </p:sp>
              <p:sp>
                <p:nvSpPr>
                  <p:cNvPr id="417842" name="Line 50"/>
                  <p:cNvSpPr>
                    <a:spLocks noChangeShapeType="1"/>
                  </p:cNvSpPr>
                  <p:nvPr/>
                </p:nvSpPr>
                <p:spPr bwMode="auto">
                  <a:xfrm>
                    <a:off x="3565" y="2620"/>
                    <a:ext cx="272" cy="0"/>
                  </a:xfrm>
                  <a:prstGeom prst="line">
                    <a:avLst/>
                  </a:prstGeom>
                  <a:noFill/>
                  <a:ln w="38100">
                    <a:solidFill>
                      <a:srgbClr val="FF6600"/>
                    </a:solidFill>
                    <a:prstDash val="sysDot"/>
                    <a:round/>
                    <a:headEnd/>
                    <a:tailEnd/>
                  </a:ln>
                  <a:effectLst/>
                </p:spPr>
                <p:txBody>
                  <a:bodyPr/>
                  <a:lstStyle/>
                  <a:p>
                    <a:pPr>
                      <a:defRPr/>
                    </a:pPr>
                    <a:endParaRPr lang="en-GB"/>
                  </a:p>
                </p:txBody>
              </p:sp>
            </p:grpSp>
            <p:sp>
              <p:nvSpPr>
                <p:cNvPr id="417843" name="Text Box 51"/>
                <p:cNvSpPr txBox="1">
                  <a:spLocks noChangeArrowheads="1"/>
                </p:cNvSpPr>
                <p:nvPr/>
              </p:nvSpPr>
              <p:spPr bwMode="auto">
                <a:xfrm>
                  <a:off x="3882" y="2512"/>
                  <a:ext cx="1745" cy="230"/>
                </a:xfrm>
                <a:prstGeom prst="rect">
                  <a:avLst/>
                </a:prstGeom>
                <a:solidFill>
                  <a:srgbClr val="FF6600"/>
                </a:solidFill>
                <a:ln w="9525">
                  <a:noFill/>
                  <a:miter lim="800000"/>
                  <a:headEnd/>
                  <a:tailEnd/>
                </a:ln>
                <a:effectLst/>
              </p:spPr>
              <p:txBody>
                <a:bodyPr/>
                <a:lstStyle/>
                <a:p>
                  <a:pPr algn="l">
                    <a:lnSpc>
                      <a:spcPct val="90000"/>
                    </a:lnSpc>
                    <a:defRPr/>
                  </a:pPr>
                  <a:r>
                    <a:rPr lang="en-US" sz="1400" b="1">
                      <a:solidFill>
                        <a:schemeClr val="bg1"/>
                      </a:solidFill>
                      <a:effectLst>
                        <a:outerShdw blurRad="38100" dist="38100" dir="2700000" algn="tl">
                          <a:srgbClr val="000000"/>
                        </a:outerShdw>
                      </a:effectLst>
                      <a:latin typeface="Arial" pitchFamily="34" charset="0"/>
                      <a:sym typeface="Symbol" pitchFamily="18" charset="2"/>
                    </a:rPr>
                    <a:t></a:t>
                  </a:r>
                  <a:r>
                    <a:rPr lang="en-US" sz="1400" b="1">
                      <a:solidFill>
                        <a:schemeClr val="bg1"/>
                      </a:solidFill>
                      <a:effectLst>
                        <a:outerShdw blurRad="38100" dist="38100" dir="2700000" algn="tl">
                          <a:srgbClr val="000000"/>
                        </a:outerShdw>
                      </a:effectLst>
                      <a:latin typeface="Arial" pitchFamily="34" charset="0"/>
                    </a:rPr>
                    <a:t> 30%  Vulnerable</a:t>
                  </a:r>
                </a:p>
              </p:txBody>
            </p:sp>
          </p:grpSp>
          <p:sp>
            <p:nvSpPr>
              <p:cNvPr id="53260" name="Text Box 52"/>
              <p:cNvSpPr txBox="1">
                <a:spLocks noChangeArrowheads="1"/>
              </p:cNvSpPr>
              <p:nvPr/>
            </p:nvSpPr>
            <p:spPr bwMode="auto">
              <a:xfrm>
                <a:off x="1913" y="3888"/>
                <a:ext cx="2064" cy="308"/>
              </a:xfrm>
              <a:prstGeom prst="rect">
                <a:avLst/>
              </a:prstGeom>
              <a:noFill/>
              <a:ln w="9525">
                <a:noFill/>
                <a:miter lim="800000"/>
                <a:headEnd/>
                <a:tailEnd/>
              </a:ln>
            </p:spPr>
            <p:txBody>
              <a:bodyPr>
                <a:spAutoFit/>
              </a:bodyPr>
              <a:lstStyle/>
              <a:p>
                <a:pPr>
                  <a:spcBef>
                    <a:spcPct val="0"/>
                  </a:spcBef>
                </a:pPr>
                <a:r>
                  <a:rPr lang="en-US" sz="1300" b="1">
                    <a:solidFill>
                      <a:srgbClr val="800000"/>
                    </a:solidFill>
                    <a:effectLst/>
                    <a:latin typeface="Arial" pitchFamily="34" charset="0"/>
                  </a:rPr>
                  <a:t>Last</a:t>
                </a:r>
                <a:r>
                  <a:rPr lang="en-US" sz="1300" b="1">
                    <a:effectLst/>
                    <a:latin typeface="Arial" pitchFamily="34" charset="0"/>
                  </a:rPr>
                  <a:t> 10 years or 3 generations </a:t>
                </a:r>
                <a:br>
                  <a:rPr lang="en-US" sz="1300" b="1">
                    <a:effectLst/>
                    <a:latin typeface="Arial" pitchFamily="34" charset="0"/>
                  </a:rPr>
                </a:br>
                <a:r>
                  <a:rPr lang="en-US" sz="1300" b="1">
                    <a:solidFill>
                      <a:srgbClr val="800000"/>
                    </a:solidFill>
                    <a:effectLst/>
                    <a:latin typeface="Arial" pitchFamily="34" charset="0"/>
                  </a:rPr>
                  <a:t>(whichever is longer)</a:t>
                </a:r>
                <a:endParaRPr lang="en-US" sz="1300">
                  <a:effectLst/>
                  <a:latin typeface="Arial" pitchFamily="34" charset="0"/>
                </a:endParaRPr>
              </a:p>
            </p:txBody>
          </p:sp>
          <p:grpSp>
            <p:nvGrpSpPr>
              <p:cNvPr id="18" name="Group 53"/>
              <p:cNvGrpSpPr>
                <a:grpSpLocks/>
              </p:cNvGrpSpPr>
              <p:nvPr/>
            </p:nvGrpSpPr>
            <p:grpSpPr bwMode="auto">
              <a:xfrm>
                <a:off x="2297" y="2352"/>
                <a:ext cx="1368" cy="1392"/>
                <a:chOff x="2449" y="1968"/>
                <a:chExt cx="1727" cy="1727"/>
              </a:xfrm>
            </p:grpSpPr>
            <p:sp>
              <p:nvSpPr>
                <p:cNvPr id="417846" name="Line 54"/>
                <p:cNvSpPr>
                  <a:spLocks noChangeShapeType="1"/>
                </p:cNvSpPr>
                <p:nvPr/>
              </p:nvSpPr>
              <p:spPr bwMode="auto">
                <a:xfrm flipV="1">
                  <a:off x="2449" y="3691"/>
                  <a:ext cx="1727" cy="4"/>
                </a:xfrm>
                <a:prstGeom prst="line">
                  <a:avLst/>
                </a:prstGeom>
                <a:noFill/>
                <a:ln w="19050">
                  <a:solidFill>
                    <a:srgbClr val="000000"/>
                  </a:solidFill>
                  <a:round/>
                  <a:headEnd/>
                  <a:tailEnd type="triangle" w="med" len="med"/>
                </a:ln>
                <a:effectLst/>
              </p:spPr>
              <p:txBody>
                <a:bodyPr/>
                <a:lstStyle/>
                <a:p>
                  <a:pPr>
                    <a:defRPr/>
                  </a:pPr>
                  <a:endParaRPr lang="en-GB"/>
                </a:p>
              </p:txBody>
            </p:sp>
            <p:sp>
              <p:nvSpPr>
                <p:cNvPr id="417847" name="Line 55"/>
                <p:cNvSpPr>
                  <a:spLocks noChangeShapeType="1"/>
                </p:cNvSpPr>
                <p:nvPr/>
              </p:nvSpPr>
              <p:spPr bwMode="auto">
                <a:xfrm flipV="1">
                  <a:off x="2453" y="1968"/>
                  <a:ext cx="0" cy="1723"/>
                </a:xfrm>
                <a:prstGeom prst="line">
                  <a:avLst/>
                </a:prstGeom>
                <a:noFill/>
                <a:ln w="19050">
                  <a:solidFill>
                    <a:srgbClr val="000000"/>
                  </a:solidFill>
                  <a:round/>
                  <a:headEnd/>
                  <a:tailEnd type="triangle" w="med" len="med"/>
                </a:ln>
                <a:effectLst/>
              </p:spPr>
              <p:txBody>
                <a:bodyPr/>
                <a:lstStyle/>
                <a:p>
                  <a:pPr>
                    <a:defRPr/>
                  </a:pPr>
                  <a:endParaRPr lang="en-GB"/>
                </a:p>
              </p:txBody>
            </p:sp>
          </p:grpSp>
          <p:sp>
            <p:nvSpPr>
              <p:cNvPr id="417848" name="Line 56"/>
              <p:cNvSpPr>
                <a:spLocks noChangeShapeType="1"/>
              </p:cNvSpPr>
              <p:nvPr/>
            </p:nvSpPr>
            <p:spPr bwMode="auto">
              <a:xfrm>
                <a:off x="2513" y="3792"/>
                <a:ext cx="768" cy="0"/>
              </a:xfrm>
              <a:prstGeom prst="line">
                <a:avLst/>
              </a:prstGeom>
              <a:noFill/>
              <a:ln w="25400">
                <a:solidFill>
                  <a:srgbClr val="FF0000"/>
                </a:solidFill>
                <a:round/>
                <a:headEnd type="stealth" w="med" len="med"/>
                <a:tailEnd/>
              </a:ln>
              <a:effectLst/>
            </p:spPr>
            <p:txBody>
              <a:bodyPr wrap="none" anchor="ctr"/>
              <a:lstStyle/>
              <a:p>
                <a:pPr>
                  <a:defRPr/>
                </a:pPr>
                <a:endParaRPr lang="en-GB"/>
              </a:p>
            </p:txBody>
          </p:sp>
          <p:grpSp>
            <p:nvGrpSpPr>
              <p:cNvPr id="19" name="Group 57"/>
              <p:cNvGrpSpPr>
                <a:grpSpLocks/>
              </p:cNvGrpSpPr>
              <p:nvPr/>
            </p:nvGrpSpPr>
            <p:grpSpPr bwMode="auto">
              <a:xfrm>
                <a:off x="2496" y="2592"/>
                <a:ext cx="912" cy="1152"/>
                <a:chOff x="2628" y="2204"/>
                <a:chExt cx="920" cy="1514"/>
              </a:xfrm>
            </p:grpSpPr>
            <p:sp>
              <p:nvSpPr>
                <p:cNvPr id="417850" name="Line 58"/>
                <p:cNvSpPr>
                  <a:spLocks noChangeShapeType="1"/>
                </p:cNvSpPr>
                <p:nvPr/>
              </p:nvSpPr>
              <p:spPr bwMode="auto">
                <a:xfrm>
                  <a:off x="2628" y="2204"/>
                  <a:ext cx="0" cy="1514"/>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417851" name="Line 59"/>
                <p:cNvSpPr>
                  <a:spLocks noChangeShapeType="1"/>
                </p:cNvSpPr>
                <p:nvPr/>
              </p:nvSpPr>
              <p:spPr bwMode="auto">
                <a:xfrm>
                  <a:off x="3548" y="3529"/>
                  <a:ext cx="0" cy="173"/>
                </a:xfrm>
                <a:prstGeom prst="line">
                  <a:avLst/>
                </a:prstGeom>
                <a:noFill/>
                <a:ln w="9525">
                  <a:solidFill>
                    <a:srgbClr val="FF0000"/>
                  </a:solidFill>
                  <a:prstDash val="dash"/>
                  <a:round/>
                  <a:headEnd/>
                  <a:tailEnd/>
                </a:ln>
                <a:effectLst/>
              </p:spPr>
              <p:txBody>
                <a:bodyPr wrap="none" anchor="ctr"/>
                <a:lstStyle/>
                <a:p>
                  <a:pPr>
                    <a:defRPr/>
                  </a:pPr>
                  <a:endParaRPr lang="en-GB"/>
                </a:p>
              </p:txBody>
            </p:sp>
          </p:grpSp>
          <p:sp>
            <p:nvSpPr>
              <p:cNvPr id="53264" name="Text Box 60"/>
              <p:cNvSpPr txBox="1">
                <a:spLocks noChangeArrowheads="1"/>
              </p:cNvSpPr>
              <p:nvPr/>
            </p:nvSpPr>
            <p:spPr bwMode="auto">
              <a:xfrm>
                <a:off x="3233" y="3792"/>
                <a:ext cx="576" cy="132"/>
              </a:xfrm>
              <a:prstGeom prst="rect">
                <a:avLst/>
              </a:prstGeom>
              <a:noFill/>
              <a:ln w="9525">
                <a:noFill/>
                <a:miter lim="800000"/>
                <a:headEnd/>
                <a:tailEnd/>
              </a:ln>
            </p:spPr>
            <p:txBody>
              <a:bodyPr>
                <a:spAutoFit/>
              </a:bodyPr>
              <a:lstStyle/>
              <a:p>
                <a:pPr>
                  <a:lnSpc>
                    <a:spcPct val="70000"/>
                  </a:lnSpc>
                  <a:spcBef>
                    <a:spcPct val="0"/>
                  </a:spcBef>
                </a:pPr>
                <a:r>
                  <a:rPr lang="en-US" sz="1100" b="1">
                    <a:solidFill>
                      <a:srgbClr val="FF0000"/>
                    </a:solidFill>
                    <a:effectLst/>
                    <a:latin typeface="Arial" pitchFamily="34" charset="0"/>
                  </a:rPr>
                  <a:t>Present</a:t>
                </a:r>
                <a:endParaRPr lang="en-US" sz="1500">
                  <a:effectLst/>
                  <a:latin typeface="Arial"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17824"/>
                                        </p:tgtEl>
                                        <p:attrNameLst>
                                          <p:attrName>style.visibility</p:attrName>
                                        </p:attrNameLst>
                                      </p:cBhvr>
                                      <p:to>
                                        <p:strVal val="visible"/>
                                      </p:to>
                                    </p:set>
                                  </p:childTnLst>
                                </p:cTn>
                              </p:par>
                            </p:childTnLst>
                          </p:cTn>
                        </p:par>
                        <p:par>
                          <p:cTn id="12" fill="hold">
                            <p:stCondLst>
                              <p:cond delay="500"/>
                            </p:stCondLst>
                            <p:childTnLst>
                              <p:par>
                                <p:cTn id="13" presetID="18" presetClass="entr" presetSubtype="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82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3"/>
          <p:cNvGrpSpPr>
            <a:grpSpLocks/>
          </p:cNvGrpSpPr>
          <p:nvPr/>
        </p:nvGrpSpPr>
        <p:grpSpPr bwMode="auto">
          <a:xfrm>
            <a:off x="2286000" y="838200"/>
            <a:ext cx="5756275" cy="2916238"/>
            <a:chOff x="1632" y="144"/>
            <a:chExt cx="3794" cy="2047"/>
          </a:xfrm>
        </p:grpSpPr>
        <p:grpSp>
          <p:nvGrpSpPr>
            <p:cNvPr id="3" name="Group 4"/>
            <p:cNvGrpSpPr>
              <a:grpSpLocks/>
            </p:cNvGrpSpPr>
            <p:nvPr/>
          </p:nvGrpSpPr>
          <p:grpSpPr bwMode="auto">
            <a:xfrm>
              <a:off x="2365" y="325"/>
              <a:ext cx="3059" cy="731"/>
              <a:chOff x="2365" y="1978"/>
              <a:chExt cx="3105" cy="883"/>
            </a:xfrm>
          </p:grpSpPr>
          <p:sp>
            <p:nvSpPr>
              <p:cNvPr id="419845" name="Text Box 5"/>
              <p:cNvSpPr txBox="1">
                <a:spLocks noChangeArrowheads="1"/>
              </p:cNvSpPr>
              <p:nvPr/>
            </p:nvSpPr>
            <p:spPr bwMode="auto">
              <a:xfrm>
                <a:off x="3725" y="2629"/>
                <a:ext cx="1745" cy="230"/>
              </a:xfrm>
              <a:prstGeom prst="rect">
                <a:avLst/>
              </a:prstGeom>
              <a:solidFill>
                <a:srgbClr val="993300"/>
              </a:solidFill>
              <a:ln w="9525">
                <a:noFill/>
                <a:miter lim="800000"/>
                <a:headEnd/>
                <a:tailEnd/>
              </a:ln>
              <a:effectLst/>
            </p:spPr>
            <p:txBody>
              <a:bodyPr/>
              <a:lstStyle/>
              <a:p>
                <a:pPr algn="l">
                  <a:lnSpc>
                    <a:spcPct val="90000"/>
                  </a:lnSpc>
                  <a:defRPr/>
                </a:pPr>
                <a:r>
                  <a:rPr lang="en-US" sz="1400">
                    <a:solidFill>
                      <a:schemeClr val="bg1"/>
                    </a:solidFill>
                    <a:effectLst>
                      <a:outerShdw blurRad="38100" dist="38100" dir="2700000" algn="tl">
                        <a:srgbClr val="000000"/>
                      </a:outerShdw>
                    </a:effectLst>
                    <a:latin typeface="Arial" pitchFamily="34" charset="0"/>
                    <a:sym typeface="Symbol" pitchFamily="18" charset="2"/>
                  </a:rPr>
                  <a:t></a:t>
                </a:r>
                <a:r>
                  <a:rPr lang="en-US" sz="1400">
                    <a:solidFill>
                      <a:schemeClr val="bg1"/>
                    </a:solidFill>
                    <a:effectLst>
                      <a:outerShdw blurRad="38100" dist="38100" dir="2700000" algn="tl">
                        <a:srgbClr val="000000"/>
                      </a:outerShdw>
                    </a:effectLst>
                    <a:latin typeface="Arial" pitchFamily="34" charset="0"/>
                  </a:rPr>
                  <a:t> 50%</a:t>
                </a:r>
                <a:r>
                  <a:rPr lang="en-US" sz="1400" b="1">
                    <a:solidFill>
                      <a:schemeClr val="bg1"/>
                    </a:solidFill>
                    <a:effectLst>
                      <a:outerShdw blurRad="38100" dist="38100" dir="2700000" algn="tl">
                        <a:srgbClr val="000000"/>
                      </a:outerShdw>
                    </a:effectLst>
                    <a:latin typeface="Arial" pitchFamily="34" charset="0"/>
                  </a:rPr>
                  <a:t>  Endangered</a:t>
                </a:r>
              </a:p>
            </p:txBody>
          </p:sp>
          <p:grpSp>
            <p:nvGrpSpPr>
              <p:cNvPr id="4" name="Group 6"/>
              <p:cNvGrpSpPr>
                <a:grpSpLocks/>
              </p:cNvGrpSpPr>
              <p:nvPr/>
            </p:nvGrpSpPr>
            <p:grpSpPr bwMode="auto">
              <a:xfrm>
                <a:off x="2365" y="1978"/>
                <a:ext cx="1328" cy="772"/>
                <a:chOff x="2365" y="1978"/>
                <a:chExt cx="1328" cy="772"/>
              </a:xfrm>
            </p:grpSpPr>
            <p:sp>
              <p:nvSpPr>
                <p:cNvPr id="419847" name="Line 7"/>
                <p:cNvSpPr>
                  <a:spLocks noChangeShapeType="1"/>
                </p:cNvSpPr>
                <p:nvPr/>
              </p:nvSpPr>
              <p:spPr bwMode="auto">
                <a:xfrm>
                  <a:off x="2365" y="1976"/>
                  <a:ext cx="166" cy="0"/>
                </a:xfrm>
                <a:prstGeom prst="line">
                  <a:avLst/>
                </a:prstGeom>
                <a:noFill/>
                <a:ln w="38100">
                  <a:solidFill>
                    <a:srgbClr val="993300"/>
                  </a:solidFill>
                  <a:round/>
                  <a:headEnd/>
                  <a:tailEnd/>
                </a:ln>
                <a:effectLst/>
              </p:spPr>
              <p:txBody>
                <a:bodyPr/>
                <a:lstStyle/>
                <a:p>
                  <a:pPr>
                    <a:defRPr/>
                  </a:pPr>
                  <a:endParaRPr lang="en-GB"/>
                </a:p>
              </p:txBody>
            </p:sp>
            <p:sp>
              <p:nvSpPr>
                <p:cNvPr id="419848" name="Line 8"/>
                <p:cNvSpPr>
                  <a:spLocks noChangeShapeType="1"/>
                </p:cNvSpPr>
                <p:nvPr/>
              </p:nvSpPr>
              <p:spPr bwMode="auto">
                <a:xfrm>
                  <a:off x="2531" y="1976"/>
                  <a:ext cx="889" cy="774"/>
                </a:xfrm>
                <a:prstGeom prst="line">
                  <a:avLst/>
                </a:prstGeom>
                <a:noFill/>
                <a:ln w="38100">
                  <a:solidFill>
                    <a:srgbClr val="993300"/>
                  </a:solidFill>
                  <a:round/>
                  <a:headEnd/>
                  <a:tailEnd/>
                </a:ln>
                <a:effectLst/>
              </p:spPr>
              <p:txBody>
                <a:bodyPr/>
                <a:lstStyle/>
                <a:p>
                  <a:pPr>
                    <a:defRPr/>
                  </a:pPr>
                  <a:endParaRPr lang="en-GB"/>
                </a:p>
              </p:txBody>
            </p:sp>
            <p:sp>
              <p:nvSpPr>
                <p:cNvPr id="419849" name="Line 9"/>
                <p:cNvSpPr>
                  <a:spLocks noChangeShapeType="1"/>
                </p:cNvSpPr>
                <p:nvPr/>
              </p:nvSpPr>
              <p:spPr bwMode="auto">
                <a:xfrm>
                  <a:off x="3420" y="2750"/>
                  <a:ext cx="273" cy="0"/>
                </a:xfrm>
                <a:prstGeom prst="line">
                  <a:avLst/>
                </a:prstGeom>
                <a:noFill/>
                <a:ln w="38100">
                  <a:solidFill>
                    <a:srgbClr val="993300"/>
                  </a:solidFill>
                  <a:prstDash val="sysDot"/>
                  <a:round/>
                  <a:headEnd/>
                  <a:tailEnd/>
                </a:ln>
                <a:effectLst/>
              </p:spPr>
              <p:txBody>
                <a:bodyPr/>
                <a:lstStyle/>
                <a:p>
                  <a:pPr>
                    <a:defRPr/>
                  </a:pPr>
                  <a:endParaRPr lang="en-GB"/>
                </a:p>
              </p:txBody>
            </p:sp>
          </p:grpSp>
        </p:grpSp>
        <p:grpSp>
          <p:nvGrpSpPr>
            <p:cNvPr id="5" name="Group 10"/>
            <p:cNvGrpSpPr>
              <a:grpSpLocks/>
            </p:cNvGrpSpPr>
            <p:nvPr/>
          </p:nvGrpSpPr>
          <p:grpSpPr bwMode="auto">
            <a:xfrm>
              <a:off x="1632" y="144"/>
              <a:ext cx="3794" cy="2047"/>
              <a:chOff x="1632" y="144"/>
              <a:chExt cx="3794" cy="2047"/>
            </a:xfrm>
          </p:grpSpPr>
          <p:sp>
            <p:nvSpPr>
              <p:cNvPr id="54308" name="Text Box 11"/>
              <p:cNvSpPr txBox="1">
                <a:spLocks noChangeArrowheads="1"/>
              </p:cNvSpPr>
              <p:nvPr/>
            </p:nvSpPr>
            <p:spPr bwMode="auto">
              <a:xfrm>
                <a:off x="1632" y="1708"/>
                <a:ext cx="2695" cy="483"/>
              </a:xfrm>
              <a:prstGeom prst="rect">
                <a:avLst/>
              </a:prstGeom>
              <a:noFill/>
              <a:ln w="9525">
                <a:noFill/>
                <a:miter lim="800000"/>
                <a:headEnd/>
                <a:tailEnd/>
              </a:ln>
            </p:spPr>
            <p:txBody>
              <a:bodyPr>
                <a:spAutoFit/>
              </a:bodyPr>
              <a:lstStyle/>
              <a:p>
                <a:pPr>
                  <a:spcBef>
                    <a:spcPct val="0"/>
                  </a:spcBef>
                </a:pPr>
                <a:r>
                  <a:rPr lang="en-US" sz="1300" b="1">
                    <a:solidFill>
                      <a:srgbClr val="800000"/>
                    </a:solidFill>
                    <a:effectLst/>
                    <a:latin typeface="Arial" pitchFamily="34" charset="0"/>
                  </a:rPr>
                  <a:t>Next</a:t>
                </a:r>
                <a:r>
                  <a:rPr lang="en-US" sz="1300" b="1">
                    <a:effectLst/>
                    <a:latin typeface="Arial" pitchFamily="34" charset="0"/>
                  </a:rPr>
                  <a:t> 10 years or 3 generations</a:t>
                </a:r>
              </a:p>
              <a:p>
                <a:pPr>
                  <a:spcBef>
                    <a:spcPct val="0"/>
                  </a:spcBef>
                </a:pPr>
                <a:r>
                  <a:rPr lang="en-US" sz="1300" b="1">
                    <a:solidFill>
                      <a:srgbClr val="800000"/>
                    </a:solidFill>
                    <a:effectLst/>
                    <a:latin typeface="Arial" pitchFamily="34" charset="0"/>
                  </a:rPr>
                  <a:t>(whichever is longer up to a maximum of 100 years)</a:t>
                </a:r>
                <a:endParaRPr lang="en-US" sz="1300">
                  <a:effectLst/>
                  <a:latin typeface="Arial" pitchFamily="34" charset="0"/>
                </a:endParaRPr>
              </a:p>
            </p:txBody>
          </p:sp>
          <p:grpSp>
            <p:nvGrpSpPr>
              <p:cNvPr id="6" name="Group 12"/>
              <p:cNvGrpSpPr>
                <a:grpSpLocks/>
              </p:cNvGrpSpPr>
              <p:nvPr/>
            </p:nvGrpSpPr>
            <p:grpSpPr bwMode="auto">
              <a:xfrm>
                <a:off x="2244" y="144"/>
                <a:ext cx="1500" cy="1392"/>
                <a:chOff x="2503" y="1976"/>
                <a:chExt cx="1727" cy="1727"/>
              </a:xfrm>
            </p:grpSpPr>
            <p:sp>
              <p:nvSpPr>
                <p:cNvPr id="419853" name="Line 13"/>
                <p:cNvSpPr>
                  <a:spLocks noChangeShapeType="1"/>
                </p:cNvSpPr>
                <p:nvPr/>
              </p:nvSpPr>
              <p:spPr bwMode="auto">
                <a:xfrm flipV="1">
                  <a:off x="2503" y="3699"/>
                  <a:ext cx="1724" cy="4"/>
                </a:xfrm>
                <a:prstGeom prst="line">
                  <a:avLst/>
                </a:prstGeom>
                <a:noFill/>
                <a:ln w="19050">
                  <a:solidFill>
                    <a:srgbClr val="000000"/>
                  </a:solidFill>
                  <a:round/>
                  <a:headEnd/>
                  <a:tailEnd type="triangle" w="med" len="med"/>
                </a:ln>
                <a:effectLst/>
              </p:spPr>
              <p:txBody>
                <a:bodyPr/>
                <a:lstStyle/>
                <a:p>
                  <a:pPr>
                    <a:defRPr/>
                  </a:pPr>
                  <a:endParaRPr lang="en-GB"/>
                </a:p>
              </p:txBody>
            </p:sp>
            <p:sp>
              <p:nvSpPr>
                <p:cNvPr id="419854" name="Line 14"/>
                <p:cNvSpPr>
                  <a:spLocks noChangeShapeType="1"/>
                </p:cNvSpPr>
                <p:nvPr/>
              </p:nvSpPr>
              <p:spPr bwMode="auto">
                <a:xfrm flipV="1">
                  <a:off x="2506" y="1976"/>
                  <a:ext cx="0" cy="1725"/>
                </a:xfrm>
                <a:prstGeom prst="line">
                  <a:avLst/>
                </a:prstGeom>
                <a:noFill/>
                <a:ln w="19050">
                  <a:solidFill>
                    <a:srgbClr val="000000"/>
                  </a:solidFill>
                  <a:round/>
                  <a:headEnd/>
                  <a:tailEnd type="triangle" w="med" len="med"/>
                </a:ln>
                <a:effectLst/>
              </p:spPr>
              <p:txBody>
                <a:bodyPr/>
                <a:lstStyle/>
                <a:p>
                  <a:pPr>
                    <a:defRPr/>
                  </a:pPr>
                  <a:endParaRPr lang="en-GB"/>
                </a:p>
              </p:txBody>
            </p:sp>
          </p:grpSp>
          <p:grpSp>
            <p:nvGrpSpPr>
              <p:cNvPr id="7" name="Group 15"/>
              <p:cNvGrpSpPr>
                <a:grpSpLocks/>
              </p:cNvGrpSpPr>
              <p:nvPr/>
            </p:nvGrpSpPr>
            <p:grpSpPr bwMode="auto">
              <a:xfrm>
                <a:off x="2335" y="325"/>
                <a:ext cx="3089" cy="1115"/>
                <a:chOff x="2335" y="1978"/>
                <a:chExt cx="3135" cy="1347"/>
              </a:xfrm>
            </p:grpSpPr>
            <p:sp>
              <p:nvSpPr>
                <p:cNvPr id="419856" name="Text Box 16"/>
                <p:cNvSpPr txBox="1">
                  <a:spLocks noChangeArrowheads="1"/>
                </p:cNvSpPr>
                <p:nvPr/>
              </p:nvSpPr>
              <p:spPr bwMode="auto">
                <a:xfrm>
                  <a:off x="3725" y="3095"/>
                  <a:ext cx="1745" cy="230"/>
                </a:xfrm>
                <a:prstGeom prst="rect">
                  <a:avLst/>
                </a:prstGeom>
                <a:solidFill>
                  <a:srgbClr val="800000"/>
                </a:solidFill>
                <a:ln w="9525">
                  <a:noFill/>
                  <a:miter lim="800000"/>
                  <a:headEnd/>
                  <a:tailEnd/>
                </a:ln>
                <a:effectLst/>
              </p:spPr>
              <p:txBody>
                <a:bodyPr/>
                <a:lstStyle/>
                <a:p>
                  <a:pPr algn="l">
                    <a:lnSpc>
                      <a:spcPct val="70000"/>
                    </a:lnSpc>
                    <a:spcBef>
                      <a:spcPct val="0"/>
                    </a:spcBef>
                    <a:defRPr/>
                  </a:pPr>
                  <a:r>
                    <a:rPr lang="en-US" sz="1400">
                      <a:solidFill>
                        <a:schemeClr val="bg1"/>
                      </a:solidFill>
                      <a:effectLst>
                        <a:outerShdw blurRad="38100" dist="38100" dir="2700000" algn="tl">
                          <a:srgbClr val="000000"/>
                        </a:outerShdw>
                      </a:effectLst>
                      <a:latin typeface="Arial" pitchFamily="34" charset="0"/>
                      <a:sym typeface="Symbol" pitchFamily="18" charset="2"/>
                    </a:rPr>
                    <a:t></a:t>
                  </a:r>
                  <a:r>
                    <a:rPr lang="en-US" sz="1400">
                      <a:solidFill>
                        <a:schemeClr val="bg1"/>
                      </a:solidFill>
                      <a:effectLst>
                        <a:outerShdw blurRad="38100" dist="38100" dir="2700000" algn="tl">
                          <a:srgbClr val="000000"/>
                        </a:outerShdw>
                      </a:effectLst>
                      <a:latin typeface="Arial" pitchFamily="34" charset="0"/>
                    </a:rPr>
                    <a:t> 80%  </a:t>
                  </a:r>
                  <a:r>
                    <a:rPr lang="en-US" sz="1400" b="1">
                      <a:solidFill>
                        <a:schemeClr val="bg1"/>
                      </a:solidFill>
                      <a:effectLst>
                        <a:outerShdw blurRad="38100" dist="38100" dir="2700000" algn="tl">
                          <a:srgbClr val="000000"/>
                        </a:outerShdw>
                      </a:effectLst>
                      <a:latin typeface="Arial" pitchFamily="34" charset="0"/>
                    </a:rPr>
                    <a:t>Critically Endangered</a:t>
                  </a:r>
                </a:p>
              </p:txBody>
            </p:sp>
            <p:grpSp>
              <p:nvGrpSpPr>
                <p:cNvPr id="8" name="Group 17"/>
                <p:cNvGrpSpPr>
                  <a:grpSpLocks/>
                </p:cNvGrpSpPr>
                <p:nvPr/>
              </p:nvGrpSpPr>
              <p:grpSpPr bwMode="auto">
                <a:xfrm>
                  <a:off x="2335" y="1978"/>
                  <a:ext cx="1358" cy="1235"/>
                  <a:chOff x="2335" y="1978"/>
                  <a:chExt cx="1358" cy="1235"/>
                </a:xfrm>
              </p:grpSpPr>
              <p:sp>
                <p:nvSpPr>
                  <p:cNvPr id="419858" name="Line 18"/>
                  <p:cNvSpPr>
                    <a:spLocks noChangeShapeType="1"/>
                  </p:cNvSpPr>
                  <p:nvPr/>
                </p:nvSpPr>
                <p:spPr bwMode="auto">
                  <a:xfrm>
                    <a:off x="2335" y="1976"/>
                    <a:ext cx="170" cy="0"/>
                  </a:xfrm>
                  <a:prstGeom prst="line">
                    <a:avLst/>
                  </a:prstGeom>
                  <a:noFill/>
                  <a:ln w="38100">
                    <a:solidFill>
                      <a:srgbClr val="800000"/>
                    </a:solidFill>
                    <a:round/>
                    <a:headEnd/>
                    <a:tailEnd/>
                  </a:ln>
                  <a:effectLst/>
                </p:spPr>
                <p:txBody>
                  <a:bodyPr/>
                  <a:lstStyle/>
                  <a:p>
                    <a:pPr>
                      <a:defRPr/>
                    </a:pPr>
                    <a:endParaRPr lang="en-GB"/>
                  </a:p>
                </p:txBody>
              </p:sp>
              <p:sp>
                <p:nvSpPr>
                  <p:cNvPr id="419859" name="Line 19"/>
                  <p:cNvSpPr>
                    <a:spLocks noChangeShapeType="1"/>
                  </p:cNvSpPr>
                  <p:nvPr/>
                </p:nvSpPr>
                <p:spPr bwMode="auto">
                  <a:xfrm>
                    <a:off x="2505" y="1976"/>
                    <a:ext cx="909" cy="1237"/>
                  </a:xfrm>
                  <a:prstGeom prst="line">
                    <a:avLst/>
                  </a:prstGeom>
                  <a:noFill/>
                  <a:ln w="38100">
                    <a:solidFill>
                      <a:srgbClr val="800000"/>
                    </a:solidFill>
                    <a:round/>
                    <a:headEnd/>
                    <a:tailEnd/>
                  </a:ln>
                  <a:effectLst/>
                </p:spPr>
                <p:txBody>
                  <a:bodyPr/>
                  <a:lstStyle/>
                  <a:p>
                    <a:pPr>
                      <a:defRPr/>
                    </a:pPr>
                    <a:endParaRPr lang="en-GB"/>
                  </a:p>
                </p:txBody>
              </p:sp>
              <p:sp>
                <p:nvSpPr>
                  <p:cNvPr id="419860" name="Line 20"/>
                  <p:cNvSpPr>
                    <a:spLocks noChangeShapeType="1"/>
                  </p:cNvSpPr>
                  <p:nvPr/>
                </p:nvSpPr>
                <p:spPr bwMode="auto">
                  <a:xfrm>
                    <a:off x="3414" y="3213"/>
                    <a:ext cx="279" cy="0"/>
                  </a:xfrm>
                  <a:prstGeom prst="line">
                    <a:avLst/>
                  </a:prstGeom>
                  <a:noFill/>
                  <a:ln w="38100">
                    <a:solidFill>
                      <a:srgbClr val="800000"/>
                    </a:solidFill>
                    <a:prstDash val="sysDot"/>
                    <a:round/>
                    <a:headEnd/>
                    <a:tailEnd/>
                  </a:ln>
                  <a:effectLst/>
                </p:spPr>
                <p:txBody>
                  <a:bodyPr/>
                  <a:lstStyle/>
                  <a:p>
                    <a:pPr>
                      <a:defRPr/>
                    </a:pPr>
                    <a:endParaRPr lang="en-GB"/>
                  </a:p>
                </p:txBody>
              </p:sp>
            </p:grpSp>
          </p:grpSp>
          <p:grpSp>
            <p:nvGrpSpPr>
              <p:cNvPr id="9" name="Group 21"/>
              <p:cNvGrpSpPr>
                <a:grpSpLocks/>
              </p:cNvGrpSpPr>
              <p:nvPr/>
            </p:nvGrpSpPr>
            <p:grpSpPr bwMode="auto">
              <a:xfrm>
                <a:off x="2335" y="325"/>
                <a:ext cx="3091" cy="484"/>
                <a:chOff x="2335" y="1978"/>
                <a:chExt cx="3137" cy="585"/>
              </a:xfrm>
            </p:grpSpPr>
            <p:grpSp>
              <p:nvGrpSpPr>
                <p:cNvPr id="10" name="Group 22"/>
                <p:cNvGrpSpPr>
                  <a:grpSpLocks/>
                </p:cNvGrpSpPr>
                <p:nvPr/>
              </p:nvGrpSpPr>
              <p:grpSpPr bwMode="auto">
                <a:xfrm>
                  <a:off x="2335" y="1978"/>
                  <a:ext cx="1358" cy="463"/>
                  <a:chOff x="2335" y="1978"/>
                  <a:chExt cx="1358" cy="463"/>
                </a:xfrm>
              </p:grpSpPr>
              <p:sp>
                <p:nvSpPr>
                  <p:cNvPr id="419863" name="Line 23"/>
                  <p:cNvSpPr>
                    <a:spLocks noChangeShapeType="1"/>
                  </p:cNvSpPr>
                  <p:nvPr/>
                </p:nvSpPr>
                <p:spPr bwMode="auto">
                  <a:xfrm>
                    <a:off x="2335" y="1976"/>
                    <a:ext cx="170" cy="0"/>
                  </a:xfrm>
                  <a:prstGeom prst="line">
                    <a:avLst/>
                  </a:prstGeom>
                  <a:noFill/>
                  <a:ln w="38100">
                    <a:solidFill>
                      <a:srgbClr val="FF6600"/>
                    </a:solidFill>
                    <a:round/>
                    <a:headEnd/>
                    <a:tailEnd/>
                  </a:ln>
                  <a:effectLst/>
                </p:spPr>
                <p:txBody>
                  <a:bodyPr/>
                  <a:lstStyle/>
                  <a:p>
                    <a:pPr>
                      <a:defRPr/>
                    </a:pPr>
                    <a:endParaRPr lang="en-GB"/>
                  </a:p>
                </p:txBody>
              </p:sp>
              <p:sp>
                <p:nvSpPr>
                  <p:cNvPr id="419864" name="Line 24"/>
                  <p:cNvSpPr>
                    <a:spLocks noChangeShapeType="1"/>
                  </p:cNvSpPr>
                  <p:nvPr/>
                </p:nvSpPr>
                <p:spPr bwMode="auto">
                  <a:xfrm>
                    <a:off x="2505" y="1976"/>
                    <a:ext cx="909" cy="463"/>
                  </a:xfrm>
                  <a:prstGeom prst="line">
                    <a:avLst/>
                  </a:prstGeom>
                  <a:noFill/>
                  <a:ln w="38100">
                    <a:solidFill>
                      <a:srgbClr val="FF6600"/>
                    </a:solidFill>
                    <a:round/>
                    <a:headEnd/>
                    <a:tailEnd/>
                  </a:ln>
                  <a:effectLst/>
                </p:spPr>
                <p:txBody>
                  <a:bodyPr/>
                  <a:lstStyle/>
                  <a:p>
                    <a:pPr>
                      <a:defRPr/>
                    </a:pPr>
                    <a:endParaRPr lang="en-GB"/>
                  </a:p>
                </p:txBody>
              </p:sp>
              <p:sp>
                <p:nvSpPr>
                  <p:cNvPr id="419865" name="Line 25"/>
                  <p:cNvSpPr>
                    <a:spLocks noChangeShapeType="1"/>
                  </p:cNvSpPr>
                  <p:nvPr/>
                </p:nvSpPr>
                <p:spPr bwMode="auto">
                  <a:xfrm>
                    <a:off x="3414" y="2441"/>
                    <a:ext cx="279" cy="0"/>
                  </a:xfrm>
                  <a:prstGeom prst="line">
                    <a:avLst/>
                  </a:prstGeom>
                  <a:noFill/>
                  <a:ln w="38100">
                    <a:solidFill>
                      <a:srgbClr val="FF6600"/>
                    </a:solidFill>
                    <a:prstDash val="sysDot"/>
                    <a:round/>
                    <a:headEnd/>
                    <a:tailEnd/>
                  </a:ln>
                  <a:effectLst/>
                </p:spPr>
                <p:txBody>
                  <a:bodyPr/>
                  <a:lstStyle/>
                  <a:p>
                    <a:pPr>
                      <a:defRPr/>
                    </a:pPr>
                    <a:endParaRPr lang="en-GB"/>
                  </a:p>
                </p:txBody>
              </p:sp>
            </p:grpSp>
            <p:sp>
              <p:nvSpPr>
                <p:cNvPr id="419866" name="Text Box 26"/>
                <p:cNvSpPr txBox="1">
                  <a:spLocks noChangeArrowheads="1"/>
                </p:cNvSpPr>
                <p:nvPr/>
              </p:nvSpPr>
              <p:spPr bwMode="auto">
                <a:xfrm>
                  <a:off x="3727" y="2333"/>
                  <a:ext cx="1745" cy="230"/>
                </a:xfrm>
                <a:prstGeom prst="rect">
                  <a:avLst/>
                </a:prstGeom>
                <a:solidFill>
                  <a:srgbClr val="FF6600"/>
                </a:solidFill>
                <a:ln w="9525">
                  <a:noFill/>
                  <a:miter lim="800000"/>
                  <a:headEnd/>
                  <a:tailEnd/>
                </a:ln>
                <a:effectLst/>
              </p:spPr>
              <p:txBody>
                <a:bodyPr/>
                <a:lstStyle/>
                <a:p>
                  <a:pPr algn="l">
                    <a:lnSpc>
                      <a:spcPct val="90000"/>
                    </a:lnSpc>
                    <a:defRPr/>
                  </a:pPr>
                  <a:r>
                    <a:rPr lang="en-US" sz="1400">
                      <a:solidFill>
                        <a:schemeClr val="bg1"/>
                      </a:solidFill>
                      <a:effectLst>
                        <a:outerShdw blurRad="38100" dist="38100" dir="2700000" algn="tl">
                          <a:srgbClr val="000000"/>
                        </a:outerShdw>
                      </a:effectLst>
                      <a:latin typeface="Arial" pitchFamily="34" charset="0"/>
                      <a:sym typeface="Symbol" pitchFamily="18" charset="2"/>
                    </a:rPr>
                    <a:t></a:t>
                  </a:r>
                  <a:r>
                    <a:rPr lang="en-US" sz="1400">
                      <a:solidFill>
                        <a:schemeClr val="bg1"/>
                      </a:solidFill>
                      <a:effectLst>
                        <a:outerShdw blurRad="38100" dist="38100" dir="2700000" algn="tl">
                          <a:srgbClr val="000000"/>
                        </a:outerShdw>
                      </a:effectLst>
                      <a:latin typeface="Arial" pitchFamily="34" charset="0"/>
                    </a:rPr>
                    <a:t> 30%  </a:t>
                  </a:r>
                  <a:r>
                    <a:rPr lang="en-US" sz="1400" b="1">
                      <a:solidFill>
                        <a:schemeClr val="bg1"/>
                      </a:solidFill>
                      <a:effectLst>
                        <a:outerShdw blurRad="38100" dist="38100" dir="2700000" algn="tl">
                          <a:srgbClr val="000000"/>
                        </a:outerShdw>
                      </a:effectLst>
                      <a:latin typeface="Arial" pitchFamily="34" charset="0"/>
                    </a:rPr>
                    <a:t>Vulnerable</a:t>
                  </a:r>
                </a:p>
              </p:txBody>
            </p:sp>
          </p:grpSp>
          <p:sp>
            <p:nvSpPr>
              <p:cNvPr id="419867" name="Line 27"/>
              <p:cNvSpPr>
                <a:spLocks noChangeShapeType="1"/>
              </p:cNvSpPr>
              <p:nvPr/>
            </p:nvSpPr>
            <p:spPr bwMode="auto">
              <a:xfrm>
                <a:off x="2496" y="1680"/>
                <a:ext cx="916" cy="0"/>
              </a:xfrm>
              <a:prstGeom prst="line">
                <a:avLst/>
              </a:prstGeom>
              <a:noFill/>
              <a:ln w="25400">
                <a:solidFill>
                  <a:srgbClr val="FF0000"/>
                </a:solidFill>
                <a:round/>
                <a:headEnd/>
                <a:tailEnd type="stealth" w="med" len="med"/>
              </a:ln>
              <a:effectLst/>
            </p:spPr>
            <p:txBody>
              <a:bodyPr wrap="none" anchor="ctr"/>
              <a:lstStyle/>
              <a:p>
                <a:pPr>
                  <a:defRPr/>
                </a:pPr>
                <a:endParaRPr lang="en-GB"/>
              </a:p>
            </p:txBody>
          </p:sp>
          <p:sp>
            <p:nvSpPr>
              <p:cNvPr id="419868" name="Line 28"/>
              <p:cNvSpPr>
                <a:spLocks noChangeShapeType="1"/>
              </p:cNvSpPr>
              <p:nvPr/>
            </p:nvSpPr>
            <p:spPr bwMode="auto">
              <a:xfrm>
                <a:off x="2484" y="351"/>
                <a:ext cx="0" cy="1170"/>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419869" name="Line 29"/>
              <p:cNvSpPr>
                <a:spLocks noChangeShapeType="1"/>
              </p:cNvSpPr>
              <p:nvPr/>
            </p:nvSpPr>
            <p:spPr bwMode="auto">
              <a:xfrm>
                <a:off x="3408" y="1344"/>
                <a:ext cx="0" cy="173"/>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54315" name="Text Box 30"/>
              <p:cNvSpPr txBox="1">
                <a:spLocks noChangeArrowheads="1"/>
              </p:cNvSpPr>
              <p:nvPr/>
            </p:nvSpPr>
            <p:spPr bwMode="auto">
              <a:xfrm>
                <a:off x="2064" y="1530"/>
                <a:ext cx="480" cy="147"/>
              </a:xfrm>
              <a:prstGeom prst="rect">
                <a:avLst/>
              </a:prstGeom>
              <a:noFill/>
              <a:ln w="9525">
                <a:noFill/>
                <a:miter lim="800000"/>
                <a:headEnd/>
                <a:tailEnd/>
              </a:ln>
            </p:spPr>
            <p:txBody>
              <a:bodyPr>
                <a:spAutoFit/>
              </a:bodyPr>
              <a:lstStyle/>
              <a:p>
                <a:pPr>
                  <a:lnSpc>
                    <a:spcPct val="70000"/>
                  </a:lnSpc>
                  <a:spcBef>
                    <a:spcPct val="0"/>
                  </a:spcBef>
                </a:pPr>
                <a:r>
                  <a:rPr lang="en-US" sz="1100" b="1">
                    <a:solidFill>
                      <a:srgbClr val="FF0000"/>
                    </a:solidFill>
                    <a:effectLst/>
                    <a:latin typeface="Arial" pitchFamily="34" charset="0"/>
                  </a:rPr>
                  <a:t>Present</a:t>
                </a:r>
                <a:endParaRPr lang="en-US" sz="1500">
                  <a:effectLst/>
                  <a:latin typeface="Arial" pitchFamily="34" charset="0"/>
                </a:endParaRPr>
              </a:p>
            </p:txBody>
          </p:sp>
        </p:grpSp>
      </p:grpSp>
      <p:sp>
        <p:nvSpPr>
          <p:cNvPr id="54276" name="Rectangle 31"/>
          <p:cNvSpPr>
            <a:spLocks noChangeArrowheads="1"/>
          </p:cNvSpPr>
          <p:nvPr/>
        </p:nvSpPr>
        <p:spPr bwMode="auto">
          <a:xfrm>
            <a:off x="152400" y="1143000"/>
            <a:ext cx="2171700" cy="685800"/>
          </a:xfrm>
          <a:prstGeom prst="rect">
            <a:avLst/>
          </a:prstGeom>
          <a:noFill/>
          <a:ln w="9525">
            <a:noFill/>
            <a:miter lim="800000"/>
            <a:headEnd/>
            <a:tailEnd/>
          </a:ln>
        </p:spPr>
        <p:txBody>
          <a:bodyPr/>
          <a:lstStyle/>
          <a:p>
            <a:pPr algn="l">
              <a:spcBef>
                <a:spcPct val="0"/>
              </a:spcBef>
            </a:pPr>
            <a:r>
              <a:rPr lang="en-US" sz="1900" b="1">
                <a:solidFill>
                  <a:srgbClr val="A00000"/>
                </a:solidFill>
                <a:effectLst/>
                <a:latin typeface="Arial" pitchFamily="34" charset="0"/>
              </a:rPr>
              <a:t>Sub-criterion A3</a:t>
            </a:r>
            <a:br>
              <a:rPr lang="en-US" sz="1900" b="1">
                <a:solidFill>
                  <a:srgbClr val="A00000"/>
                </a:solidFill>
                <a:effectLst/>
                <a:latin typeface="Arial" pitchFamily="34" charset="0"/>
              </a:rPr>
            </a:br>
            <a:r>
              <a:rPr lang="en-US" sz="1900">
                <a:solidFill>
                  <a:srgbClr val="A00000"/>
                </a:solidFill>
                <a:effectLst/>
                <a:latin typeface="Arial" pitchFamily="34" charset="0"/>
              </a:rPr>
              <a:t>future decline</a:t>
            </a:r>
          </a:p>
        </p:txBody>
      </p:sp>
      <p:sp>
        <p:nvSpPr>
          <p:cNvPr id="419872" name="Rectangle 32"/>
          <p:cNvSpPr>
            <a:spLocks noChangeArrowheads="1"/>
          </p:cNvSpPr>
          <p:nvPr/>
        </p:nvSpPr>
        <p:spPr bwMode="auto">
          <a:xfrm>
            <a:off x="152400" y="4267200"/>
            <a:ext cx="2171700" cy="838200"/>
          </a:xfrm>
          <a:prstGeom prst="rect">
            <a:avLst/>
          </a:prstGeom>
          <a:noFill/>
          <a:ln w="9525">
            <a:noFill/>
            <a:miter lim="800000"/>
            <a:headEnd/>
            <a:tailEnd/>
          </a:ln>
        </p:spPr>
        <p:txBody>
          <a:bodyPr/>
          <a:lstStyle/>
          <a:p>
            <a:pPr algn="l">
              <a:spcBef>
                <a:spcPct val="0"/>
              </a:spcBef>
            </a:pPr>
            <a:r>
              <a:rPr lang="en-US" sz="1900" b="1">
                <a:solidFill>
                  <a:srgbClr val="A00000"/>
                </a:solidFill>
                <a:effectLst/>
                <a:latin typeface="Arial" pitchFamily="34" charset="0"/>
              </a:rPr>
              <a:t>Sub-criterion A4</a:t>
            </a:r>
            <a:br>
              <a:rPr lang="en-US" sz="1900" b="1">
                <a:solidFill>
                  <a:srgbClr val="A00000"/>
                </a:solidFill>
                <a:effectLst/>
                <a:latin typeface="Arial" pitchFamily="34" charset="0"/>
              </a:rPr>
            </a:br>
            <a:r>
              <a:rPr lang="en-US" sz="1900">
                <a:solidFill>
                  <a:srgbClr val="A00000"/>
                </a:solidFill>
                <a:effectLst/>
                <a:latin typeface="Arial" pitchFamily="34" charset="0"/>
              </a:rPr>
              <a:t>past &amp; future</a:t>
            </a:r>
          </a:p>
        </p:txBody>
      </p:sp>
      <p:grpSp>
        <p:nvGrpSpPr>
          <p:cNvPr id="11" name="Group 33"/>
          <p:cNvGrpSpPr>
            <a:grpSpLocks/>
          </p:cNvGrpSpPr>
          <p:nvPr/>
        </p:nvGrpSpPr>
        <p:grpSpPr bwMode="auto">
          <a:xfrm>
            <a:off x="1295400" y="3944938"/>
            <a:ext cx="6991350" cy="2887662"/>
            <a:chOff x="960" y="2256"/>
            <a:chExt cx="4602" cy="2016"/>
          </a:xfrm>
        </p:grpSpPr>
        <p:grpSp>
          <p:nvGrpSpPr>
            <p:cNvPr id="12" name="Group 34"/>
            <p:cNvGrpSpPr>
              <a:grpSpLocks/>
            </p:cNvGrpSpPr>
            <p:nvPr/>
          </p:nvGrpSpPr>
          <p:grpSpPr bwMode="auto">
            <a:xfrm>
              <a:off x="2244" y="2256"/>
              <a:ext cx="1500" cy="1392"/>
              <a:chOff x="2503" y="1976"/>
              <a:chExt cx="1727" cy="1727"/>
            </a:xfrm>
          </p:grpSpPr>
          <p:sp>
            <p:nvSpPr>
              <p:cNvPr id="419875" name="Line 35"/>
              <p:cNvSpPr>
                <a:spLocks noChangeShapeType="1"/>
              </p:cNvSpPr>
              <p:nvPr/>
            </p:nvSpPr>
            <p:spPr bwMode="auto">
              <a:xfrm flipV="1">
                <a:off x="2503" y="3699"/>
                <a:ext cx="1724" cy="4"/>
              </a:xfrm>
              <a:prstGeom prst="line">
                <a:avLst/>
              </a:prstGeom>
              <a:noFill/>
              <a:ln w="19050">
                <a:solidFill>
                  <a:srgbClr val="000000"/>
                </a:solidFill>
                <a:round/>
                <a:headEnd/>
                <a:tailEnd type="triangle" w="med" len="med"/>
              </a:ln>
              <a:effectLst/>
            </p:spPr>
            <p:txBody>
              <a:bodyPr/>
              <a:lstStyle/>
              <a:p>
                <a:pPr>
                  <a:defRPr/>
                </a:pPr>
                <a:endParaRPr lang="en-GB"/>
              </a:p>
            </p:txBody>
          </p:sp>
          <p:sp>
            <p:nvSpPr>
              <p:cNvPr id="419876" name="Line 36"/>
              <p:cNvSpPr>
                <a:spLocks noChangeShapeType="1"/>
              </p:cNvSpPr>
              <p:nvPr/>
            </p:nvSpPr>
            <p:spPr bwMode="auto">
              <a:xfrm flipV="1">
                <a:off x="2506" y="1976"/>
                <a:ext cx="0" cy="1726"/>
              </a:xfrm>
              <a:prstGeom prst="line">
                <a:avLst/>
              </a:prstGeom>
              <a:noFill/>
              <a:ln w="19050">
                <a:solidFill>
                  <a:srgbClr val="000000"/>
                </a:solidFill>
                <a:round/>
                <a:headEnd/>
                <a:tailEnd type="triangle" w="med" len="med"/>
              </a:ln>
              <a:effectLst/>
            </p:spPr>
            <p:txBody>
              <a:bodyPr/>
              <a:lstStyle/>
              <a:p>
                <a:pPr>
                  <a:defRPr/>
                </a:pPr>
                <a:endParaRPr lang="en-GB"/>
              </a:p>
            </p:txBody>
          </p:sp>
        </p:grpSp>
        <p:grpSp>
          <p:nvGrpSpPr>
            <p:cNvPr id="13" name="Group 37"/>
            <p:cNvGrpSpPr>
              <a:grpSpLocks/>
            </p:cNvGrpSpPr>
            <p:nvPr/>
          </p:nvGrpSpPr>
          <p:grpSpPr bwMode="auto">
            <a:xfrm>
              <a:off x="2335" y="2438"/>
              <a:ext cx="3227" cy="1154"/>
              <a:chOff x="2335" y="1978"/>
              <a:chExt cx="3275" cy="1393"/>
            </a:xfrm>
          </p:grpSpPr>
          <p:sp>
            <p:nvSpPr>
              <p:cNvPr id="419878" name="Text Box 38"/>
              <p:cNvSpPr txBox="1">
                <a:spLocks noChangeArrowheads="1"/>
              </p:cNvSpPr>
              <p:nvPr/>
            </p:nvSpPr>
            <p:spPr bwMode="auto">
              <a:xfrm>
                <a:off x="3725" y="3091"/>
                <a:ext cx="1885" cy="280"/>
              </a:xfrm>
              <a:prstGeom prst="rect">
                <a:avLst/>
              </a:prstGeom>
              <a:solidFill>
                <a:srgbClr val="800000"/>
              </a:solidFill>
              <a:ln w="9525">
                <a:noFill/>
                <a:miter lim="800000"/>
                <a:headEnd/>
                <a:tailEnd/>
              </a:ln>
              <a:effectLst/>
            </p:spPr>
            <p:txBody>
              <a:bodyPr/>
              <a:lstStyle/>
              <a:p>
                <a:pPr algn="l">
                  <a:lnSpc>
                    <a:spcPct val="70000"/>
                  </a:lnSpc>
                  <a:spcBef>
                    <a:spcPct val="0"/>
                  </a:spcBef>
                  <a:defRPr/>
                </a:pPr>
                <a:r>
                  <a:rPr lang="en-US" sz="1400" dirty="0">
                    <a:solidFill>
                      <a:schemeClr val="bg1"/>
                    </a:solidFill>
                    <a:effectLst>
                      <a:outerShdw blurRad="38100" dist="38100" dir="2700000" algn="tl">
                        <a:srgbClr val="000000"/>
                      </a:outerShdw>
                    </a:effectLst>
                    <a:latin typeface="Arial" pitchFamily="34" charset="0"/>
                    <a:sym typeface="Symbol" pitchFamily="18" charset="2"/>
                  </a:rPr>
                  <a:t></a:t>
                </a:r>
                <a:r>
                  <a:rPr lang="en-US" sz="1400" dirty="0">
                    <a:solidFill>
                      <a:schemeClr val="bg1"/>
                    </a:solidFill>
                    <a:effectLst>
                      <a:outerShdw blurRad="38100" dist="38100" dir="2700000" algn="tl">
                        <a:srgbClr val="000000"/>
                      </a:outerShdw>
                    </a:effectLst>
                    <a:latin typeface="Arial" pitchFamily="34" charset="0"/>
                  </a:rPr>
                  <a:t> 80%  </a:t>
                </a:r>
                <a:r>
                  <a:rPr lang="en-US" sz="1400" b="1" dirty="0">
                    <a:solidFill>
                      <a:schemeClr val="bg1"/>
                    </a:solidFill>
                    <a:effectLst>
                      <a:outerShdw blurRad="38100" dist="38100" dir="2700000" algn="tl">
                        <a:srgbClr val="000000"/>
                      </a:outerShdw>
                    </a:effectLst>
                    <a:latin typeface="Arial" pitchFamily="34" charset="0"/>
                  </a:rPr>
                  <a:t>Critically Endangered</a:t>
                </a:r>
              </a:p>
            </p:txBody>
          </p:sp>
          <p:grpSp>
            <p:nvGrpSpPr>
              <p:cNvPr id="14" name="Group 39"/>
              <p:cNvGrpSpPr>
                <a:grpSpLocks/>
              </p:cNvGrpSpPr>
              <p:nvPr/>
            </p:nvGrpSpPr>
            <p:grpSpPr bwMode="auto">
              <a:xfrm>
                <a:off x="2335" y="1978"/>
                <a:ext cx="1358" cy="1235"/>
                <a:chOff x="2335" y="1978"/>
                <a:chExt cx="1358" cy="1235"/>
              </a:xfrm>
            </p:grpSpPr>
            <p:sp>
              <p:nvSpPr>
                <p:cNvPr id="419880" name="Line 40"/>
                <p:cNvSpPr>
                  <a:spLocks noChangeShapeType="1"/>
                </p:cNvSpPr>
                <p:nvPr/>
              </p:nvSpPr>
              <p:spPr bwMode="auto">
                <a:xfrm>
                  <a:off x="2335" y="1978"/>
                  <a:ext cx="170" cy="0"/>
                </a:xfrm>
                <a:prstGeom prst="line">
                  <a:avLst/>
                </a:prstGeom>
                <a:noFill/>
                <a:ln w="38100">
                  <a:solidFill>
                    <a:srgbClr val="800000"/>
                  </a:solidFill>
                  <a:round/>
                  <a:headEnd/>
                  <a:tailEnd/>
                </a:ln>
                <a:effectLst/>
              </p:spPr>
              <p:txBody>
                <a:bodyPr/>
                <a:lstStyle/>
                <a:p>
                  <a:pPr>
                    <a:defRPr/>
                  </a:pPr>
                  <a:endParaRPr lang="en-GB"/>
                </a:p>
              </p:txBody>
            </p:sp>
            <p:sp>
              <p:nvSpPr>
                <p:cNvPr id="419881" name="Line 41"/>
                <p:cNvSpPr>
                  <a:spLocks noChangeShapeType="1"/>
                </p:cNvSpPr>
                <p:nvPr/>
              </p:nvSpPr>
              <p:spPr bwMode="auto">
                <a:xfrm>
                  <a:off x="2505" y="1978"/>
                  <a:ext cx="909" cy="1233"/>
                </a:xfrm>
                <a:prstGeom prst="line">
                  <a:avLst/>
                </a:prstGeom>
                <a:noFill/>
                <a:ln w="38100">
                  <a:solidFill>
                    <a:srgbClr val="800000"/>
                  </a:solidFill>
                  <a:round/>
                  <a:headEnd/>
                  <a:tailEnd/>
                </a:ln>
                <a:effectLst/>
              </p:spPr>
              <p:txBody>
                <a:bodyPr/>
                <a:lstStyle/>
                <a:p>
                  <a:pPr>
                    <a:defRPr/>
                  </a:pPr>
                  <a:endParaRPr lang="en-GB"/>
                </a:p>
              </p:txBody>
            </p:sp>
            <p:sp>
              <p:nvSpPr>
                <p:cNvPr id="419882" name="Line 42"/>
                <p:cNvSpPr>
                  <a:spLocks noChangeShapeType="1"/>
                </p:cNvSpPr>
                <p:nvPr/>
              </p:nvSpPr>
              <p:spPr bwMode="auto">
                <a:xfrm>
                  <a:off x="3414" y="3211"/>
                  <a:ext cx="279" cy="0"/>
                </a:xfrm>
                <a:prstGeom prst="line">
                  <a:avLst/>
                </a:prstGeom>
                <a:noFill/>
                <a:ln w="38100">
                  <a:solidFill>
                    <a:srgbClr val="800000"/>
                  </a:solidFill>
                  <a:prstDash val="sysDot"/>
                  <a:round/>
                  <a:headEnd/>
                  <a:tailEnd/>
                </a:ln>
                <a:effectLst/>
              </p:spPr>
              <p:txBody>
                <a:bodyPr/>
                <a:lstStyle/>
                <a:p>
                  <a:pPr>
                    <a:defRPr/>
                  </a:pPr>
                  <a:endParaRPr lang="en-GB"/>
                </a:p>
              </p:txBody>
            </p:sp>
          </p:grpSp>
        </p:grpSp>
        <p:grpSp>
          <p:nvGrpSpPr>
            <p:cNvPr id="15" name="Group 43"/>
            <p:cNvGrpSpPr>
              <a:grpSpLocks/>
            </p:cNvGrpSpPr>
            <p:nvPr/>
          </p:nvGrpSpPr>
          <p:grpSpPr bwMode="auto">
            <a:xfrm>
              <a:off x="2365" y="2437"/>
              <a:ext cx="3059" cy="731"/>
              <a:chOff x="2365" y="1978"/>
              <a:chExt cx="3105" cy="883"/>
            </a:xfrm>
          </p:grpSpPr>
          <p:sp>
            <p:nvSpPr>
              <p:cNvPr id="419884" name="Text Box 44"/>
              <p:cNvSpPr txBox="1">
                <a:spLocks noChangeArrowheads="1"/>
              </p:cNvSpPr>
              <p:nvPr/>
            </p:nvSpPr>
            <p:spPr bwMode="auto">
              <a:xfrm>
                <a:off x="3725" y="2631"/>
                <a:ext cx="1745" cy="230"/>
              </a:xfrm>
              <a:prstGeom prst="rect">
                <a:avLst/>
              </a:prstGeom>
              <a:solidFill>
                <a:srgbClr val="993300"/>
              </a:solidFill>
              <a:ln w="9525">
                <a:noFill/>
                <a:miter lim="800000"/>
                <a:headEnd/>
                <a:tailEnd/>
              </a:ln>
              <a:effectLst/>
            </p:spPr>
            <p:txBody>
              <a:bodyPr/>
              <a:lstStyle/>
              <a:p>
                <a:pPr algn="l">
                  <a:lnSpc>
                    <a:spcPct val="90000"/>
                  </a:lnSpc>
                  <a:defRPr/>
                </a:pPr>
                <a:r>
                  <a:rPr lang="en-US" sz="1400">
                    <a:solidFill>
                      <a:schemeClr val="bg1"/>
                    </a:solidFill>
                    <a:effectLst>
                      <a:outerShdw blurRad="38100" dist="38100" dir="2700000" algn="tl">
                        <a:srgbClr val="000000"/>
                      </a:outerShdw>
                    </a:effectLst>
                    <a:latin typeface="Arial" pitchFamily="34" charset="0"/>
                    <a:sym typeface="Symbol" pitchFamily="18" charset="2"/>
                  </a:rPr>
                  <a:t></a:t>
                </a:r>
                <a:r>
                  <a:rPr lang="en-US" sz="1400">
                    <a:solidFill>
                      <a:schemeClr val="bg1"/>
                    </a:solidFill>
                    <a:effectLst>
                      <a:outerShdw blurRad="38100" dist="38100" dir="2700000" algn="tl">
                        <a:srgbClr val="000000"/>
                      </a:outerShdw>
                    </a:effectLst>
                    <a:latin typeface="Arial" pitchFamily="34" charset="0"/>
                  </a:rPr>
                  <a:t> 50%</a:t>
                </a:r>
                <a:r>
                  <a:rPr lang="en-US" sz="1400" b="1">
                    <a:solidFill>
                      <a:schemeClr val="bg1"/>
                    </a:solidFill>
                    <a:effectLst>
                      <a:outerShdw blurRad="38100" dist="38100" dir="2700000" algn="tl">
                        <a:srgbClr val="000000"/>
                      </a:outerShdw>
                    </a:effectLst>
                    <a:latin typeface="Arial" pitchFamily="34" charset="0"/>
                  </a:rPr>
                  <a:t>  Endangered</a:t>
                </a:r>
              </a:p>
            </p:txBody>
          </p:sp>
          <p:grpSp>
            <p:nvGrpSpPr>
              <p:cNvPr id="16" name="Group 45"/>
              <p:cNvGrpSpPr>
                <a:grpSpLocks/>
              </p:cNvGrpSpPr>
              <p:nvPr/>
            </p:nvGrpSpPr>
            <p:grpSpPr bwMode="auto">
              <a:xfrm>
                <a:off x="2365" y="1978"/>
                <a:ext cx="1328" cy="772"/>
                <a:chOff x="2365" y="1978"/>
                <a:chExt cx="1328" cy="772"/>
              </a:xfrm>
            </p:grpSpPr>
            <p:sp>
              <p:nvSpPr>
                <p:cNvPr id="419886" name="Line 46"/>
                <p:cNvSpPr>
                  <a:spLocks noChangeShapeType="1"/>
                </p:cNvSpPr>
                <p:nvPr/>
              </p:nvSpPr>
              <p:spPr bwMode="auto">
                <a:xfrm>
                  <a:off x="2365" y="1978"/>
                  <a:ext cx="167" cy="0"/>
                </a:xfrm>
                <a:prstGeom prst="line">
                  <a:avLst/>
                </a:prstGeom>
                <a:noFill/>
                <a:ln w="38100">
                  <a:solidFill>
                    <a:srgbClr val="993300"/>
                  </a:solidFill>
                  <a:round/>
                  <a:headEnd/>
                  <a:tailEnd/>
                </a:ln>
                <a:effectLst/>
              </p:spPr>
              <p:txBody>
                <a:bodyPr/>
                <a:lstStyle/>
                <a:p>
                  <a:pPr>
                    <a:defRPr/>
                  </a:pPr>
                  <a:endParaRPr lang="en-GB"/>
                </a:p>
              </p:txBody>
            </p:sp>
            <p:sp>
              <p:nvSpPr>
                <p:cNvPr id="419887" name="Line 47"/>
                <p:cNvSpPr>
                  <a:spLocks noChangeShapeType="1"/>
                </p:cNvSpPr>
                <p:nvPr/>
              </p:nvSpPr>
              <p:spPr bwMode="auto">
                <a:xfrm>
                  <a:off x="2532" y="1978"/>
                  <a:ext cx="891" cy="772"/>
                </a:xfrm>
                <a:prstGeom prst="line">
                  <a:avLst/>
                </a:prstGeom>
                <a:noFill/>
                <a:ln w="38100">
                  <a:solidFill>
                    <a:srgbClr val="993300"/>
                  </a:solidFill>
                  <a:round/>
                  <a:headEnd/>
                  <a:tailEnd/>
                </a:ln>
                <a:effectLst/>
              </p:spPr>
              <p:txBody>
                <a:bodyPr/>
                <a:lstStyle/>
                <a:p>
                  <a:pPr>
                    <a:defRPr/>
                  </a:pPr>
                  <a:endParaRPr lang="en-GB"/>
                </a:p>
              </p:txBody>
            </p:sp>
            <p:sp>
              <p:nvSpPr>
                <p:cNvPr id="419888" name="Line 48"/>
                <p:cNvSpPr>
                  <a:spLocks noChangeShapeType="1"/>
                </p:cNvSpPr>
                <p:nvPr/>
              </p:nvSpPr>
              <p:spPr bwMode="auto">
                <a:xfrm>
                  <a:off x="3423" y="2750"/>
                  <a:ext cx="279" cy="0"/>
                </a:xfrm>
                <a:prstGeom prst="line">
                  <a:avLst/>
                </a:prstGeom>
                <a:noFill/>
                <a:ln w="38100">
                  <a:solidFill>
                    <a:srgbClr val="993300"/>
                  </a:solidFill>
                  <a:prstDash val="sysDot"/>
                  <a:round/>
                  <a:headEnd/>
                  <a:tailEnd/>
                </a:ln>
                <a:effectLst/>
              </p:spPr>
              <p:txBody>
                <a:bodyPr/>
                <a:lstStyle/>
                <a:p>
                  <a:pPr>
                    <a:defRPr/>
                  </a:pPr>
                  <a:endParaRPr lang="en-GB"/>
                </a:p>
              </p:txBody>
            </p:sp>
          </p:grpSp>
        </p:grpSp>
        <p:grpSp>
          <p:nvGrpSpPr>
            <p:cNvPr id="17" name="Group 49"/>
            <p:cNvGrpSpPr>
              <a:grpSpLocks/>
            </p:cNvGrpSpPr>
            <p:nvPr/>
          </p:nvGrpSpPr>
          <p:grpSpPr bwMode="auto">
            <a:xfrm>
              <a:off x="2335" y="2437"/>
              <a:ext cx="3091" cy="484"/>
              <a:chOff x="2335" y="1978"/>
              <a:chExt cx="3137" cy="585"/>
            </a:xfrm>
          </p:grpSpPr>
          <p:grpSp>
            <p:nvGrpSpPr>
              <p:cNvPr id="18" name="Group 50"/>
              <p:cNvGrpSpPr>
                <a:grpSpLocks/>
              </p:cNvGrpSpPr>
              <p:nvPr/>
            </p:nvGrpSpPr>
            <p:grpSpPr bwMode="auto">
              <a:xfrm>
                <a:off x="2335" y="1978"/>
                <a:ext cx="1358" cy="463"/>
                <a:chOff x="2335" y="1978"/>
                <a:chExt cx="1358" cy="463"/>
              </a:xfrm>
            </p:grpSpPr>
            <p:sp>
              <p:nvSpPr>
                <p:cNvPr id="419891" name="Line 51"/>
                <p:cNvSpPr>
                  <a:spLocks noChangeShapeType="1"/>
                </p:cNvSpPr>
                <p:nvPr/>
              </p:nvSpPr>
              <p:spPr bwMode="auto">
                <a:xfrm>
                  <a:off x="2335" y="1978"/>
                  <a:ext cx="170" cy="0"/>
                </a:xfrm>
                <a:prstGeom prst="line">
                  <a:avLst/>
                </a:prstGeom>
                <a:noFill/>
                <a:ln w="38100">
                  <a:solidFill>
                    <a:srgbClr val="FF6600"/>
                  </a:solidFill>
                  <a:round/>
                  <a:headEnd/>
                  <a:tailEnd/>
                </a:ln>
                <a:effectLst/>
              </p:spPr>
              <p:txBody>
                <a:bodyPr/>
                <a:lstStyle/>
                <a:p>
                  <a:pPr>
                    <a:defRPr/>
                  </a:pPr>
                  <a:endParaRPr lang="en-GB"/>
                </a:p>
              </p:txBody>
            </p:sp>
            <p:sp>
              <p:nvSpPr>
                <p:cNvPr id="419892" name="Line 52"/>
                <p:cNvSpPr>
                  <a:spLocks noChangeShapeType="1"/>
                </p:cNvSpPr>
                <p:nvPr/>
              </p:nvSpPr>
              <p:spPr bwMode="auto">
                <a:xfrm>
                  <a:off x="2505" y="1978"/>
                  <a:ext cx="915" cy="463"/>
                </a:xfrm>
                <a:prstGeom prst="line">
                  <a:avLst/>
                </a:prstGeom>
                <a:noFill/>
                <a:ln w="38100">
                  <a:solidFill>
                    <a:srgbClr val="FF6600"/>
                  </a:solidFill>
                  <a:round/>
                  <a:headEnd/>
                  <a:tailEnd/>
                </a:ln>
                <a:effectLst/>
              </p:spPr>
              <p:txBody>
                <a:bodyPr/>
                <a:lstStyle/>
                <a:p>
                  <a:pPr>
                    <a:defRPr/>
                  </a:pPr>
                  <a:endParaRPr lang="en-GB"/>
                </a:p>
              </p:txBody>
            </p:sp>
            <p:sp>
              <p:nvSpPr>
                <p:cNvPr id="419893" name="Line 53"/>
                <p:cNvSpPr>
                  <a:spLocks noChangeShapeType="1"/>
                </p:cNvSpPr>
                <p:nvPr/>
              </p:nvSpPr>
              <p:spPr bwMode="auto">
                <a:xfrm>
                  <a:off x="3420" y="2441"/>
                  <a:ext cx="282" cy="0"/>
                </a:xfrm>
                <a:prstGeom prst="line">
                  <a:avLst/>
                </a:prstGeom>
                <a:noFill/>
                <a:ln w="38100">
                  <a:solidFill>
                    <a:srgbClr val="FF6600"/>
                  </a:solidFill>
                  <a:prstDash val="sysDot"/>
                  <a:round/>
                  <a:headEnd/>
                  <a:tailEnd/>
                </a:ln>
                <a:effectLst/>
              </p:spPr>
              <p:txBody>
                <a:bodyPr/>
                <a:lstStyle/>
                <a:p>
                  <a:pPr>
                    <a:defRPr/>
                  </a:pPr>
                  <a:endParaRPr lang="en-GB"/>
                </a:p>
              </p:txBody>
            </p:sp>
          </p:grpSp>
          <p:sp>
            <p:nvSpPr>
              <p:cNvPr id="419894" name="Text Box 54"/>
              <p:cNvSpPr txBox="1">
                <a:spLocks noChangeArrowheads="1"/>
              </p:cNvSpPr>
              <p:nvPr/>
            </p:nvSpPr>
            <p:spPr bwMode="auto">
              <a:xfrm>
                <a:off x="3729" y="2333"/>
                <a:ext cx="1743" cy="230"/>
              </a:xfrm>
              <a:prstGeom prst="rect">
                <a:avLst/>
              </a:prstGeom>
              <a:solidFill>
                <a:srgbClr val="FF6600"/>
              </a:solidFill>
              <a:ln w="9525">
                <a:noFill/>
                <a:miter lim="800000"/>
                <a:headEnd/>
                <a:tailEnd/>
              </a:ln>
              <a:effectLst/>
            </p:spPr>
            <p:txBody>
              <a:bodyPr/>
              <a:lstStyle/>
              <a:p>
                <a:pPr algn="l">
                  <a:lnSpc>
                    <a:spcPct val="90000"/>
                  </a:lnSpc>
                  <a:defRPr/>
                </a:pPr>
                <a:r>
                  <a:rPr lang="en-US" sz="1400">
                    <a:solidFill>
                      <a:schemeClr val="bg1"/>
                    </a:solidFill>
                    <a:effectLst>
                      <a:outerShdw blurRad="38100" dist="38100" dir="2700000" algn="tl">
                        <a:srgbClr val="000000"/>
                      </a:outerShdw>
                    </a:effectLst>
                    <a:latin typeface="Arial" pitchFamily="34" charset="0"/>
                    <a:sym typeface="Symbol" pitchFamily="18" charset="2"/>
                  </a:rPr>
                  <a:t></a:t>
                </a:r>
                <a:r>
                  <a:rPr lang="en-US" sz="1400">
                    <a:solidFill>
                      <a:schemeClr val="bg1"/>
                    </a:solidFill>
                    <a:effectLst>
                      <a:outerShdw blurRad="38100" dist="38100" dir="2700000" algn="tl">
                        <a:srgbClr val="000000"/>
                      </a:outerShdw>
                    </a:effectLst>
                    <a:latin typeface="Arial" pitchFamily="34" charset="0"/>
                  </a:rPr>
                  <a:t> 30%  </a:t>
                </a:r>
                <a:r>
                  <a:rPr lang="en-US" sz="1400" b="1">
                    <a:solidFill>
                      <a:schemeClr val="bg1"/>
                    </a:solidFill>
                    <a:effectLst>
                      <a:outerShdw blurRad="38100" dist="38100" dir="2700000" algn="tl">
                        <a:srgbClr val="000000"/>
                      </a:outerShdw>
                    </a:effectLst>
                    <a:latin typeface="Arial" pitchFamily="34" charset="0"/>
                  </a:rPr>
                  <a:t>Vulnerable</a:t>
                </a:r>
              </a:p>
            </p:txBody>
          </p:sp>
        </p:grpSp>
        <p:sp>
          <p:nvSpPr>
            <p:cNvPr id="419895" name="Line 55"/>
            <p:cNvSpPr>
              <a:spLocks noChangeShapeType="1"/>
            </p:cNvSpPr>
            <p:nvPr/>
          </p:nvSpPr>
          <p:spPr bwMode="auto">
            <a:xfrm>
              <a:off x="2483" y="2463"/>
              <a:ext cx="0" cy="1169"/>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419896" name="Line 56"/>
            <p:cNvSpPr>
              <a:spLocks noChangeShapeType="1"/>
            </p:cNvSpPr>
            <p:nvPr/>
          </p:nvSpPr>
          <p:spPr bwMode="auto">
            <a:xfrm>
              <a:off x="3408" y="3456"/>
              <a:ext cx="0" cy="173"/>
            </a:xfrm>
            <a:prstGeom prst="line">
              <a:avLst/>
            </a:prstGeom>
            <a:noFill/>
            <a:ln w="9525">
              <a:solidFill>
                <a:srgbClr val="FF0000"/>
              </a:solidFill>
              <a:prstDash val="dash"/>
              <a:round/>
              <a:headEnd/>
              <a:tailEnd/>
            </a:ln>
            <a:effectLst/>
          </p:spPr>
          <p:txBody>
            <a:bodyPr wrap="none" anchor="ctr"/>
            <a:lstStyle/>
            <a:p>
              <a:pPr>
                <a:defRPr/>
              </a:pPr>
              <a:endParaRPr lang="en-GB"/>
            </a:p>
          </p:txBody>
        </p:sp>
        <p:sp>
          <p:nvSpPr>
            <p:cNvPr id="54285" name="Text Box 57"/>
            <p:cNvSpPr txBox="1">
              <a:spLocks noChangeArrowheads="1"/>
            </p:cNvSpPr>
            <p:nvPr/>
          </p:nvSpPr>
          <p:spPr bwMode="auto">
            <a:xfrm>
              <a:off x="2736" y="3642"/>
              <a:ext cx="480" cy="147"/>
            </a:xfrm>
            <a:prstGeom prst="rect">
              <a:avLst/>
            </a:prstGeom>
            <a:noFill/>
            <a:ln w="9525">
              <a:noFill/>
              <a:miter lim="800000"/>
              <a:headEnd/>
              <a:tailEnd/>
            </a:ln>
          </p:spPr>
          <p:txBody>
            <a:bodyPr>
              <a:spAutoFit/>
            </a:bodyPr>
            <a:lstStyle/>
            <a:p>
              <a:pPr>
                <a:lnSpc>
                  <a:spcPct val="70000"/>
                </a:lnSpc>
                <a:spcBef>
                  <a:spcPct val="0"/>
                </a:spcBef>
              </a:pPr>
              <a:r>
                <a:rPr lang="en-US" sz="1100" b="1">
                  <a:solidFill>
                    <a:srgbClr val="FF0000"/>
                  </a:solidFill>
                  <a:effectLst/>
                  <a:latin typeface="Arial" pitchFamily="34" charset="0"/>
                </a:rPr>
                <a:t>Present</a:t>
              </a:r>
              <a:endParaRPr lang="en-US" sz="1500">
                <a:effectLst/>
                <a:latin typeface="Arial" pitchFamily="34" charset="0"/>
              </a:endParaRPr>
            </a:p>
          </p:txBody>
        </p:sp>
        <p:sp>
          <p:nvSpPr>
            <p:cNvPr id="54286" name="Text Box 58"/>
            <p:cNvSpPr txBox="1">
              <a:spLocks noChangeArrowheads="1"/>
            </p:cNvSpPr>
            <p:nvPr/>
          </p:nvSpPr>
          <p:spPr bwMode="auto">
            <a:xfrm>
              <a:off x="960" y="3792"/>
              <a:ext cx="4272" cy="480"/>
            </a:xfrm>
            <a:prstGeom prst="rect">
              <a:avLst/>
            </a:prstGeom>
            <a:noFill/>
            <a:ln w="9525">
              <a:noFill/>
              <a:miter lim="800000"/>
              <a:headEnd/>
              <a:tailEnd/>
            </a:ln>
          </p:spPr>
          <p:txBody>
            <a:bodyPr>
              <a:spAutoFit/>
            </a:bodyPr>
            <a:lstStyle/>
            <a:p>
              <a:pPr>
                <a:spcBef>
                  <a:spcPct val="0"/>
                </a:spcBef>
              </a:pPr>
              <a:r>
                <a:rPr lang="en-US" sz="1300" b="1">
                  <a:effectLst/>
                  <a:latin typeface="Arial" pitchFamily="34" charset="0"/>
                </a:rPr>
                <a:t>10 years or 3 generations</a:t>
              </a:r>
            </a:p>
            <a:p>
              <a:pPr>
                <a:spcBef>
                  <a:spcPct val="0"/>
                </a:spcBef>
              </a:pPr>
              <a:r>
                <a:rPr lang="en-US" sz="1300" b="1">
                  <a:solidFill>
                    <a:srgbClr val="800000"/>
                  </a:solidFill>
                  <a:effectLst/>
                  <a:latin typeface="Arial" pitchFamily="34" charset="0"/>
                </a:rPr>
                <a:t>(whichever is longer, up to a maximim of 100 years in the future) </a:t>
              </a:r>
            </a:p>
            <a:p>
              <a:pPr>
                <a:spcBef>
                  <a:spcPct val="0"/>
                </a:spcBef>
              </a:pPr>
              <a:r>
                <a:rPr lang="en-US" sz="1300" b="1">
                  <a:effectLst/>
                  <a:latin typeface="Arial" pitchFamily="34" charset="0"/>
                </a:rPr>
                <a:t>including some time in the past </a:t>
              </a:r>
              <a:r>
                <a:rPr lang="en-US" sz="1300" b="1">
                  <a:solidFill>
                    <a:srgbClr val="800000"/>
                  </a:solidFill>
                  <a:effectLst/>
                  <a:latin typeface="Arial" pitchFamily="34" charset="0"/>
                </a:rPr>
                <a:t>AND</a:t>
              </a:r>
              <a:r>
                <a:rPr lang="en-US" sz="1300" b="1">
                  <a:effectLst/>
                  <a:latin typeface="Arial" pitchFamily="34" charset="0"/>
                </a:rPr>
                <a:t> in the future</a:t>
              </a:r>
              <a:endParaRPr lang="en-US" sz="1300">
                <a:effectLst/>
                <a:latin typeface="Arial" pitchFamily="34" charset="0"/>
              </a:endParaRPr>
            </a:p>
          </p:txBody>
        </p:sp>
        <p:sp>
          <p:nvSpPr>
            <p:cNvPr id="419899" name="Line 59"/>
            <p:cNvSpPr>
              <a:spLocks noChangeShapeType="1"/>
            </p:cNvSpPr>
            <p:nvPr/>
          </p:nvSpPr>
          <p:spPr bwMode="auto">
            <a:xfrm>
              <a:off x="3148" y="3695"/>
              <a:ext cx="260" cy="1"/>
            </a:xfrm>
            <a:prstGeom prst="line">
              <a:avLst/>
            </a:prstGeom>
            <a:noFill/>
            <a:ln w="25400">
              <a:solidFill>
                <a:srgbClr val="FF0000"/>
              </a:solidFill>
              <a:round/>
              <a:headEnd/>
              <a:tailEnd type="stealth" w="med" len="med"/>
            </a:ln>
            <a:effectLst/>
          </p:spPr>
          <p:txBody>
            <a:bodyPr wrap="none" anchor="ctr"/>
            <a:lstStyle/>
            <a:p>
              <a:pPr>
                <a:defRPr/>
              </a:pPr>
              <a:endParaRPr lang="en-GB"/>
            </a:p>
          </p:txBody>
        </p:sp>
        <p:sp>
          <p:nvSpPr>
            <p:cNvPr id="419900" name="Line 60"/>
            <p:cNvSpPr>
              <a:spLocks noChangeShapeType="1"/>
            </p:cNvSpPr>
            <p:nvPr/>
          </p:nvSpPr>
          <p:spPr bwMode="auto">
            <a:xfrm>
              <a:off x="2544" y="3696"/>
              <a:ext cx="212" cy="0"/>
            </a:xfrm>
            <a:prstGeom prst="line">
              <a:avLst/>
            </a:prstGeom>
            <a:noFill/>
            <a:ln w="25400">
              <a:solidFill>
                <a:srgbClr val="FF0000"/>
              </a:solidFill>
              <a:round/>
              <a:headEnd type="stealth" w="med" len="med"/>
              <a:tailEnd/>
            </a:ln>
            <a:effectLst/>
          </p:spPr>
          <p:txBody>
            <a:bodyPr wrap="none" anchor="ctr"/>
            <a:lstStyle/>
            <a:p>
              <a:pPr>
                <a:defRPr/>
              </a:pPr>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19872"/>
                                        </p:tgtEl>
                                        <p:attrNameLst>
                                          <p:attrName>style.visibility</p:attrName>
                                        </p:attrNameLst>
                                      </p:cBhvr>
                                      <p:to>
                                        <p:strVal val="visible"/>
                                      </p:to>
                                    </p:set>
                                  </p:childTnLst>
                                </p:cTn>
                              </p:par>
                            </p:childTnLst>
                          </p:cTn>
                        </p:par>
                        <p:par>
                          <p:cTn id="12" fill="hold">
                            <p:stCondLst>
                              <p:cond delay="500"/>
                            </p:stCondLst>
                            <p:childTnLst>
                              <p:par>
                                <p:cTn id="13" presetID="18" presetClass="entr" presetSubtype="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5" name="Rectangle 1029"/>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59395" name="Rectangle 1026"/>
          <p:cNvSpPr>
            <a:spLocks noChangeArrowheads="1"/>
          </p:cNvSpPr>
          <p:nvPr/>
        </p:nvSpPr>
        <p:spPr bwMode="auto">
          <a:xfrm>
            <a:off x="190500" y="11271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B</a:t>
            </a:r>
          </a:p>
        </p:txBody>
      </p:sp>
      <p:sp>
        <p:nvSpPr>
          <p:cNvPr id="59396" name="Text Box 1027"/>
          <p:cNvSpPr txBox="1">
            <a:spLocks noChangeArrowheads="1"/>
          </p:cNvSpPr>
          <p:nvPr/>
        </p:nvSpPr>
        <p:spPr bwMode="auto">
          <a:xfrm>
            <a:off x="152400" y="1787525"/>
            <a:ext cx="8839200" cy="1463675"/>
          </a:xfrm>
          <a:prstGeom prst="rect">
            <a:avLst/>
          </a:prstGeom>
          <a:noFill/>
          <a:ln w="9525">
            <a:noFill/>
            <a:miter lim="800000"/>
            <a:headEnd/>
            <a:tailEnd/>
          </a:ln>
        </p:spPr>
        <p:txBody>
          <a:bodyPr>
            <a:spAutoFit/>
          </a:bodyPr>
          <a:lstStyle/>
          <a:p>
            <a:r>
              <a:rPr lang="en-US" sz="3000" b="1">
                <a:solidFill>
                  <a:srgbClr val="A00000"/>
                </a:solidFill>
                <a:effectLst/>
                <a:latin typeface="Arial" pitchFamily="34" charset="0"/>
              </a:rPr>
              <a:t>Restricted geographic range and fragmentation, continuing decline or extreme fluctuations</a:t>
            </a:r>
          </a:p>
        </p:txBody>
      </p:sp>
      <p:pic>
        <p:nvPicPr>
          <p:cNvPr id="59397" name="Picture 1028" descr="BTLFIELD"/>
          <p:cNvPicPr>
            <a:picLocks noChangeAspect="1" noChangeArrowheads="1"/>
          </p:cNvPicPr>
          <p:nvPr/>
        </p:nvPicPr>
        <p:blipFill>
          <a:blip r:embed="rId3"/>
          <a:srcRect/>
          <a:stretch>
            <a:fillRect/>
          </a:stretch>
        </p:blipFill>
        <p:spPr bwMode="auto">
          <a:xfrm>
            <a:off x="457200" y="3249613"/>
            <a:ext cx="8153400" cy="3341687"/>
          </a:xfrm>
          <a:prstGeom prst="rect">
            <a:avLst/>
          </a:prstGeom>
          <a:noFill/>
          <a:ln w="9525">
            <a:solidFill>
              <a:schemeClr val="folHlink"/>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716" name="Rectangle 13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134"/>
          <p:cNvGrpSpPr>
            <a:grpSpLocks/>
          </p:cNvGrpSpPr>
          <p:nvPr/>
        </p:nvGrpSpPr>
        <p:grpSpPr bwMode="auto">
          <a:xfrm>
            <a:off x="673100" y="1743075"/>
            <a:ext cx="7759700" cy="2192338"/>
            <a:chOff x="192" y="1104"/>
            <a:chExt cx="4888" cy="1381"/>
          </a:xfrm>
        </p:grpSpPr>
        <p:sp>
          <p:nvSpPr>
            <p:cNvPr id="61468" name="Text Box 4"/>
            <p:cNvSpPr txBox="1">
              <a:spLocks noChangeArrowheads="1"/>
            </p:cNvSpPr>
            <p:nvPr/>
          </p:nvSpPr>
          <p:spPr bwMode="gray">
            <a:xfrm>
              <a:off x="192" y="1104"/>
              <a:ext cx="4888" cy="1272"/>
            </a:xfrm>
            <a:prstGeom prst="rect">
              <a:avLst/>
            </a:prstGeom>
            <a:noFill/>
            <a:ln w="9525">
              <a:noFill/>
              <a:miter lim="800000"/>
              <a:headEnd/>
              <a:tailEnd/>
            </a:ln>
          </p:spPr>
          <p:txBody>
            <a:bodyPr>
              <a:spAutoFit/>
            </a:bodyPr>
            <a:lstStyle/>
            <a:p>
              <a:pPr algn="l">
                <a:lnSpc>
                  <a:spcPct val="70000"/>
                </a:lnSpc>
                <a:tabLst>
                  <a:tab pos="1244600" algn="l"/>
                  <a:tab pos="1714500" algn="l"/>
                </a:tabLst>
              </a:pPr>
              <a:r>
                <a:rPr lang="en-US" sz="2600" b="1">
                  <a:effectLst/>
                  <a:latin typeface="Arial" pitchFamily="34" charset="0"/>
                </a:rPr>
                <a:t>Based on </a:t>
              </a:r>
              <a:r>
                <a:rPr lang="en-US" sz="2600" b="1">
                  <a:solidFill>
                    <a:srgbClr val="800000"/>
                  </a:solidFill>
                  <a:effectLst/>
                  <a:latin typeface="Arial" pitchFamily="34" charset="0"/>
                </a:rPr>
                <a:t>either</a:t>
              </a:r>
              <a:r>
                <a:rPr lang="en-US" sz="2600" b="1">
                  <a:effectLst/>
                  <a:latin typeface="Arial" pitchFamily="34" charset="0"/>
                </a:rPr>
                <a:t> of two sub-criteria:</a:t>
              </a:r>
              <a:endParaRPr lang="en-US" sz="2600">
                <a:effectLst/>
                <a:latin typeface="Arial" pitchFamily="34" charset="0"/>
              </a:endParaRPr>
            </a:p>
            <a:p>
              <a:pPr marL="647700" lvl="1" indent="-533400" algn="l">
                <a:lnSpc>
                  <a:spcPct val="70000"/>
                </a:lnSpc>
                <a:spcAft>
                  <a:spcPct val="50000"/>
                </a:spcAft>
                <a:tabLst>
                  <a:tab pos="1244600" algn="l"/>
                  <a:tab pos="1714500" algn="l"/>
                </a:tabLst>
              </a:pPr>
              <a:r>
                <a:rPr lang="en-US" sz="2600" b="1">
                  <a:solidFill>
                    <a:srgbClr val="800000"/>
                  </a:solidFill>
                  <a:effectLst/>
                  <a:latin typeface="Arial" pitchFamily="34" charset="0"/>
                </a:rPr>
                <a:t>	</a:t>
              </a:r>
              <a:r>
                <a:rPr lang="en-US" sz="2200" b="1">
                  <a:solidFill>
                    <a:srgbClr val="800000"/>
                  </a:solidFill>
                  <a:effectLst/>
                  <a:latin typeface="Arial" pitchFamily="34" charset="0"/>
                </a:rPr>
                <a:t>B1:</a:t>
              </a:r>
              <a:r>
                <a:rPr lang="en-US" sz="2200">
                  <a:solidFill>
                    <a:srgbClr val="800000"/>
                  </a:solidFill>
                  <a:effectLst/>
                  <a:latin typeface="Arial" pitchFamily="34" charset="0"/>
                </a:rPr>
                <a:t>  Estimated extent of occurrence</a:t>
              </a:r>
            </a:p>
            <a:p>
              <a:pPr marL="647700" lvl="1" indent="-533400" algn="l">
                <a:lnSpc>
                  <a:spcPct val="70000"/>
                </a:lnSpc>
                <a:spcAft>
                  <a:spcPct val="50000"/>
                </a:spcAft>
                <a:tabLst>
                  <a:tab pos="1244600" algn="l"/>
                  <a:tab pos="1714500" algn="l"/>
                </a:tabLst>
              </a:pPr>
              <a:r>
                <a:rPr lang="en-US" sz="2200" b="1">
                  <a:solidFill>
                    <a:srgbClr val="800000"/>
                  </a:solidFill>
                  <a:effectLst/>
                  <a:latin typeface="Arial" pitchFamily="34" charset="0"/>
                </a:rPr>
                <a:t>		AND / OR</a:t>
              </a:r>
            </a:p>
            <a:p>
              <a:pPr marL="647700" lvl="1" indent="-533400" algn="l">
                <a:lnSpc>
                  <a:spcPct val="70000"/>
                </a:lnSpc>
                <a:tabLst>
                  <a:tab pos="1244600" algn="l"/>
                  <a:tab pos="1714500" algn="l"/>
                </a:tabLst>
              </a:pPr>
              <a:r>
                <a:rPr lang="en-US" sz="2200" b="1">
                  <a:solidFill>
                    <a:srgbClr val="800000"/>
                  </a:solidFill>
                  <a:effectLst/>
                  <a:latin typeface="Arial" pitchFamily="34" charset="0"/>
                </a:rPr>
                <a:t>	B2:</a:t>
              </a:r>
              <a:r>
                <a:rPr lang="en-US" sz="2200">
                  <a:solidFill>
                    <a:srgbClr val="800000"/>
                  </a:solidFill>
                  <a:effectLst/>
                  <a:latin typeface="Arial" pitchFamily="34" charset="0"/>
                </a:rPr>
                <a:t>  Estimated area of occupancy</a:t>
              </a:r>
            </a:p>
          </p:txBody>
        </p:sp>
        <p:grpSp>
          <p:nvGrpSpPr>
            <p:cNvPr id="3" name="Group 5"/>
            <p:cNvGrpSpPr>
              <a:grpSpLocks/>
            </p:cNvGrpSpPr>
            <p:nvPr/>
          </p:nvGrpSpPr>
          <p:grpSpPr bwMode="auto">
            <a:xfrm>
              <a:off x="3880" y="1328"/>
              <a:ext cx="403" cy="403"/>
              <a:chOff x="3840" y="1920"/>
              <a:chExt cx="576" cy="576"/>
            </a:xfrm>
          </p:grpSpPr>
          <p:sp>
            <p:nvSpPr>
              <p:cNvPr id="195590" name="Freeform 6" descr="Light downward diagonal"/>
              <p:cNvSpPr>
                <a:spLocks/>
              </p:cNvSpPr>
              <p:nvPr/>
            </p:nvSpPr>
            <p:spPr bwMode="gray">
              <a:xfrm>
                <a:off x="3840" y="1920"/>
                <a:ext cx="576" cy="576"/>
              </a:xfrm>
              <a:custGeom>
                <a:avLst/>
                <a:gdLst/>
                <a:ahLst/>
                <a:cxnLst>
                  <a:cxn ang="0">
                    <a:pos x="0" y="48"/>
                  </a:cxn>
                  <a:cxn ang="0">
                    <a:pos x="456" y="0"/>
                  </a:cxn>
                  <a:cxn ang="0">
                    <a:pos x="1092" y="204"/>
                  </a:cxn>
                  <a:cxn ang="0">
                    <a:pos x="1056" y="492"/>
                  </a:cxn>
                  <a:cxn ang="0">
                    <a:pos x="708" y="792"/>
                  </a:cxn>
                  <a:cxn ang="0">
                    <a:pos x="132" y="732"/>
                  </a:cxn>
                  <a:cxn ang="0">
                    <a:pos x="12" y="372"/>
                  </a:cxn>
                  <a:cxn ang="0">
                    <a:pos x="0" y="48"/>
                  </a:cxn>
                </a:cxnLst>
                <a:rect l="0" t="0" r="r" b="b"/>
                <a:pathLst>
                  <a:path w="1092" h="792">
                    <a:moveTo>
                      <a:pt x="0" y="48"/>
                    </a:moveTo>
                    <a:lnTo>
                      <a:pt x="456" y="0"/>
                    </a:lnTo>
                    <a:lnTo>
                      <a:pt x="1092" y="204"/>
                    </a:lnTo>
                    <a:lnTo>
                      <a:pt x="1056" y="492"/>
                    </a:lnTo>
                    <a:lnTo>
                      <a:pt x="708" y="792"/>
                    </a:lnTo>
                    <a:lnTo>
                      <a:pt x="132" y="732"/>
                    </a:lnTo>
                    <a:lnTo>
                      <a:pt x="12" y="372"/>
                    </a:lnTo>
                    <a:lnTo>
                      <a:pt x="0" y="48"/>
                    </a:lnTo>
                    <a:close/>
                  </a:path>
                </a:pathLst>
              </a:custGeom>
              <a:pattFill prst="ltDnDiag">
                <a:fgClr>
                  <a:srgbClr val="FF0000"/>
                </a:fgClr>
                <a:bgClr>
                  <a:srgbClr val="FFFFFF"/>
                </a:bgClr>
              </a:pattFill>
              <a:ln w="12700" cap="flat" cmpd="sng">
                <a:solidFill>
                  <a:srgbClr val="FF0000"/>
                </a:solidFill>
                <a:prstDash val="solid"/>
                <a:round/>
                <a:headEnd/>
                <a:tailEnd/>
              </a:ln>
              <a:effectLst/>
            </p:spPr>
            <p:txBody>
              <a:bodyPr wrap="none" anchor="ctr">
                <a:spAutoFit/>
              </a:bodyPr>
              <a:lstStyle/>
              <a:p>
                <a:pPr>
                  <a:defRPr/>
                </a:pPr>
                <a:endParaRPr lang="en-GB"/>
              </a:p>
            </p:txBody>
          </p:sp>
          <p:sp>
            <p:nvSpPr>
              <p:cNvPr id="195591" name="Oval 7"/>
              <p:cNvSpPr>
                <a:spLocks noChangeArrowheads="1"/>
              </p:cNvSpPr>
              <p:nvPr/>
            </p:nvSpPr>
            <p:spPr bwMode="gray">
              <a:xfrm>
                <a:off x="4252" y="2173"/>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2" name="Oval 8"/>
              <p:cNvSpPr>
                <a:spLocks noChangeArrowheads="1"/>
              </p:cNvSpPr>
              <p:nvPr/>
            </p:nvSpPr>
            <p:spPr bwMode="gray">
              <a:xfrm>
                <a:off x="4093" y="2217"/>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3" name="Oval 9"/>
              <p:cNvSpPr>
                <a:spLocks noChangeArrowheads="1"/>
              </p:cNvSpPr>
              <p:nvPr/>
            </p:nvSpPr>
            <p:spPr bwMode="gray">
              <a:xfrm>
                <a:off x="4069" y="2287"/>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4" name="Oval 10"/>
              <p:cNvSpPr>
                <a:spLocks noChangeArrowheads="1"/>
              </p:cNvSpPr>
              <p:nvPr/>
            </p:nvSpPr>
            <p:spPr bwMode="gray">
              <a:xfrm>
                <a:off x="3840" y="1954"/>
                <a:ext cx="24"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5" name="Oval 11"/>
              <p:cNvSpPr>
                <a:spLocks noChangeArrowheads="1"/>
              </p:cNvSpPr>
              <p:nvPr/>
            </p:nvSpPr>
            <p:spPr bwMode="gray">
              <a:xfrm>
                <a:off x="3846" y="2173"/>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6" name="Oval 12"/>
              <p:cNvSpPr>
                <a:spLocks noChangeArrowheads="1"/>
              </p:cNvSpPr>
              <p:nvPr/>
            </p:nvSpPr>
            <p:spPr bwMode="gray">
              <a:xfrm>
                <a:off x="3910" y="2252"/>
                <a:ext cx="24"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7" name="Oval 13"/>
              <p:cNvSpPr>
                <a:spLocks noChangeArrowheads="1"/>
              </p:cNvSpPr>
              <p:nvPr/>
            </p:nvSpPr>
            <p:spPr bwMode="gray">
              <a:xfrm>
                <a:off x="3910" y="2426"/>
                <a:ext cx="24"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8" name="Oval 14"/>
              <p:cNvSpPr>
                <a:spLocks noChangeArrowheads="1"/>
              </p:cNvSpPr>
              <p:nvPr/>
            </p:nvSpPr>
            <p:spPr bwMode="gray">
              <a:xfrm>
                <a:off x="3967" y="1990"/>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599" name="Oval 15"/>
              <p:cNvSpPr>
                <a:spLocks noChangeArrowheads="1"/>
              </p:cNvSpPr>
              <p:nvPr/>
            </p:nvSpPr>
            <p:spPr bwMode="gray">
              <a:xfrm>
                <a:off x="4017" y="2426"/>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0" name="Oval 16"/>
              <p:cNvSpPr>
                <a:spLocks noChangeArrowheads="1"/>
              </p:cNvSpPr>
              <p:nvPr/>
            </p:nvSpPr>
            <p:spPr bwMode="gray">
              <a:xfrm>
                <a:off x="4043" y="2234"/>
                <a:ext cx="26"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1" name="Oval 17"/>
              <p:cNvSpPr>
                <a:spLocks noChangeArrowheads="1"/>
              </p:cNvSpPr>
              <p:nvPr/>
            </p:nvSpPr>
            <p:spPr bwMode="gray">
              <a:xfrm>
                <a:off x="4049" y="2147"/>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2" name="Oval 18"/>
              <p:cNvSpPr>
                <a:spLocks noChangeArrowheads="1"/>
              </p:cNvSpPr>
              <p:nvPr/>
            </p:nvSpPr>
            <p:spPr bwMode="gray">
              <a:xfrm>
                <a:off x="4069" y="1920"/>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3" name="Oval 19"/>
              <p:cNvSpPr>
                <a:spLocks noChangeArrowheads="1"/>
              </p:cNvSpPr>
              <p:nvPr/>
            </p:nvSpPr>
            <p:spPr bwMode="gray">
              <a:xfrm>
                <a:off x="4093" y="2069"/>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4" name="Oval 20"/>
              <p:cNvSpPr>
                <a:spLocks noChangeArrowheads="1"/>
              </p:cNvSpPr>
              <p:nvPr/>
            </p:nvSpPr>
            <p:spPr bwMode="gray">
              <a:xfrm>
                <a:off x="4112" y="2287"/>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5" name="Oval 21"/>
              <p:cNvSpPr>
                <a:spLocks noChangeArrowheads="1"/>
              </p:cNvSpPr>
              <p:nvPr/>
            </p:nvSpPr>
            <p:spPr bwMode="gray">
              <a:xfrm>
                <a:off x="4119" y="2375"/>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6" name="Oval 22"/>
              <p:cNvSpPr>
                <a:spLocks noChangeArrowheads="1"/>
              </p:cNvSpPr>
              <p:nvPr/>
            </p:nvSpPr>
            <p:spPr bwMode="gray">
              <a:xfrm>
                <a:off x="4144" y="2252"/>
                <a:ext cx="23"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7" name="Oval 23"/>
              <p:cNvSpPr>
                <a:spLocks noChangeArrowheads="1"/>
              </p:cNvSpPr>
              <p:nvPr/>
            </p:nvSpPr>
            <p:spPr bwMode="gray">
              <a:xfrm>
                <a:off x="4202" y="2462"/>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8" name="Oval 24"/>
              <p:cNvSpPr>
                <a:spLocks noChangeArrowheads="1"/>
              </p:cNvSpPr>
              <p:nvPr/>
            </p:nvSpPr>
            <p:spPr bwMode="gray">
              <a:xfrm>
                <a:off x="4283" y="2375"/>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09" name="Oval 25"/>
              <p:cNvSpPr>
                <a:spLocks noChangeArrowheads="1"/>
              </p:cNvSpPr>
              <p:nvPr/>
            </p:nvSpPr>
            <p:spPr bwMode="gray">
              <a:xfrm>
                <a:off x="4296" y="2269"/>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0" name="Oval 26"/>
              <p:cNvSpPr>
                <a:spLocks noChangeArrowheads="1"/>
              </p:cNvSpPr>
              <p:nvPr/>
            </p:nvSpPr>
            <p:spPr bwMode="gray">
              <a:xfrm>
                <a:off x="4289" y="2234"/>
                <a:ext cx="26"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1" name="Oval 27"/>
              <p:cNvSpPr>
                <a:spLocks noChangeArrowheads="1"/>
              </p:cNvSpPr>
              <p:nvPr/>
            </p:nvSpPr>
            <p:spPr bwMode="gray">
              <a:xfrm>
                <a:off x="4232" y="2224"/>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2" name="Oval 28"/>
              <p:cNvSpPr>
                <a:spLocks noChangeArrowheads="1"/>
              </p:cNvSpPr>
              <p:nvPr/>
            </p:nvSpPr>
            <p:spPr bwMode="gray">
              <a:xfrm>
                <a:off x="4202" y="1990"/>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3" name="Oval 29"/>
              <p:cNvSpPr>
                <a:spLocks noChangeArrowheads="1"/>
              </p:cNvSpPr>
              <p:nvPr/>
            </p:nvSpPr>
            <p:spPr bwMode="gray">
              <a:xfrm>
                <a:off x="4296" y="2024"/>
                <a:ext cx="26"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4" name="Oval 30"/>
              <p:cNvSpPr>
                <a:spLocks noChangeArrowheads="1"/>
              </p:cNvSpPr>
              <p:nvPr/>
            </p:nvSpPr>
            <p:spPr bwMode="gray">
              <a:xfrm>
                <a:off x="4346" y="2164"/>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5" name="Oval 31"/>
              <p:cNvSpPr>
                <a:spLocks noChangeArrowheads="1"/>
              </p:cNvSpPr>
              <p:nvPr/>
            </p:nvSpPr>
            <p:spPr bwMode="gray">
              <a:xfrm>
                <a:off x="4392" y="2060"/>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16" name="Oval 32"/>
              <p:cNvSpPr>
                <a:spLocks noChangeArrowheads="1"/>
              </p:cNvSpPr>
              <p:nvPr/>
            </p:nvSpPr>
            <p:spPr bwMode="gray">
              <a:xfrm>
                <a:off x="4377" y="2260"/>
                <a:ext cx="26" cy="34"/>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grpSp>
          <p:nvGrpSpPr>
            <p:cNvPr id="4" name="Group 33"/>
            <p:cNvGrpSpPr>
              <a:grpSpLocks/>
            </p:cNvGrpSpPr>
            <p:nvPr/>
          </p:nvGrpSpPr>
          <p:grpSpPr bwMode="auto">
            <a:xfrm>
              <a:off x="3848" y="2024"/>
              <a:ext cx="461" cy="461"/>
              <a:chOff x="3768" y="1080"/>
              <a:chExt cx="1200" cy="856"/>
            </a:xfrm>
          </p:grpSpPr>
          <p:sp>
            <p:nvSpPr>
              <p:cNvPr id="195618" name="Rectangle 34" descr="Light downward diagonal"/>
              <p:cNvSpPr>
                <a:spLocks noChangeArrowheads="1"/>
              </p:cNvSpPr>
              <p:nvPr/>
            </p:nvSpPr>
            <p:spPr bwMode="gray">
              <a:xfrm>
                <a:off x="4848" y="1333"/>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19" name="Rectangle 35" descr="Light downward diagonal"/>
              <p:cNvSpPr>
                <a:spLocks noChangeArrowheads="1"/>
              </p:cNvSpPr>
              <p:nvPr/>
            </p:nvSpPr>
            <p:spPr bwMode="gray">
              <a:xfrm>
                <a:off x="4645" y="121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0" name="Rectangle 36" descr="Light downward diagonal"/>
              <p:cNvSpPr>
                <a:spLocks noChangeArrowheads="1"/>
              </p:cNvSpPr>
              <p:nvPr/>
            </p:nvSpPr>
            <p:spPr bwMode="gray">
              <a:xfrm>
                <a:off x="4752" y="1451"/>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1" name="Rectangle 37" descr="Light downward diagonal"/>
              <p:cNvSpPr>
                <a:spLocks noChangeArrowheads="1"/>
              </p:cNvSpPr>
              <p:nvPr/>
            </p:nvSpPr>
            <p:spPr bwMode="gray">
              <a:xfrm>
                <a:off x="4645" y="1451"/>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2" name="Rectangle 38" descr="Light downward diagonal"/>
              <p:cNvSpPr>
                <a:spLocks noChangeArrowheads="1"/>
              </p:cNvSpPr>
              <p:nvPr/>
            </p:nvSpPr>
            <p:spPr bwMode="gray">
              <a:xfrm>
                <a:off x="4848" y="157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3" name="Rectangle 39" descr="Light downward diagonal"/>
              <p:cNvSpPr>
                <a:spLocks noChangeArrowheads="1"/>
              </p:cNvSpPr>
              <p:nvPr/>
            </p:nvSpPr>
            <p:spPr bwMode="gray">
              <a:xfrm>
                <a:off x="4645" y="157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4" name="Rectangle 40" descr="Light downward diagonal"/>
              <p:cNvSpPr>
                <a:spLocks noChangeArrowheads="1"/>
              </p:cNvSpPr>
              <p:nvPr/>
            </p:nvSpPr>
            <p:spPr bwMode="gray">
              <a:xfrm>
                <a:off x="4536" y="1201"/>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5" name="Rectangle 41" descr="Light downward diagonal"/>
              <p:cNvSpPr>
                <a:spLocks noChangeArrowheads="1"/>
              </p:cNvSpPr>
              <p:nvPr/>
            </p:nvSpPr>
            <p:spPr bwMode="gray">
              <a:xfrm>
                <a:off x="4645" y="1693"/>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6" name="Rectangle 42" descr="Light downward diagonal"/>
              <p:cNvSpPr>
                <a:spLocks noChangeArrowheads="1"/>
              </p:cNvSpPr>
              <p:nvPr/>
            </p:nvSpPr>
            <p:spPr bwMode="gray">
              <a:xfrm>
                <a:off x="4320" y="1693"/>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7" name="Rectangle 43" descr="Light downward diagonal"/>
              <p:cNvSpPr>
                <a:spLocks noChangeArrowheads="1"/>
              </p:cNvSpPr>
              <p:nvPr/>
            </p:nvSpPr>
            <p:spPr bwMode="gray">
              <a:xfrm>
                <a:off x="4416" y="157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8" name="Rectangle 44" descr="Light downward diagonal"/>
              <p:cNvSpPr>
                <a:spLocks noChangeArrowheads="1"/>
              </p:cNvSpPr>
              <p:nvPr/>
            </p:nvSpPr>
            <p:spPr bwMode="gray">
              <a:xfrm>
                <a:off x="4307" y="1451"/>
                <a:ext cx="117"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29" name="Rectangle 45" descr="Light downward diagonal"/>
              <p:cNvSpPr>
                <a:spLocks noChangeArrowheads="1"/>
              </p:cNvSpPr>
              <p:nvPr/>
            </p:nvSpPr>
            <p:spPr bwMode="gray">
              <a:xfrm>
                <a:off x="4307" y="1561"/>
                <a:ext cx="117" cy="113"/>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0" name="Rectangle 46" descr="Light downward diagonal"/>
              <p:cNvSpPr>
                <a:spLocks noChangeArrowheads="1"/>
              </p:cNvSpPr>
              <p:nvPr/>
            </p:nvSpPr>
            <p:spPr bwMode="gray">
              <a:xfrm>
                <a:off x="4213" y="157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1" name="Rectangle 47" descr="Light downward diagonal"/>
              <p:cNvSpPr>
                <a:spLocks noChangeArrowheads="1"/>
              </p:cNvSpPr>
              <p:nvPr/>
            </p:nvSpPr>
            <p:spPr bwMode="gray">
              <a:xfrm>
                <a:off x="4536" y="181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2" name="Rectangle 48" descr="Light downward diagonal"/>
              <p:cNvSpPr>
                <a:spLocks noChangeArrowheads="1"/>
              </p:cNvSpPr>
              <p:nvPr/>
            </p:nvSpPr>
            <p:spPr bwMode="gray">
              <a:xfrm>
                <a:off x="4091" y="1812"/>
                <a:ext cx="117"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3" name="Rectangle 49" descr="Light downward diagonal"/>
              <p:cNvSpPr>
                <a:spLocks noChangeArrowheads="1"/>
              </p:cNvSpPr>
              <p:nvPr/>
            </p:nvSpPr>
            <p:spPr bwMode="gray">
              <a:xfrm>
                <a:off x="3984" y="181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4" name="Rectangle 50" descr="Light downward diagonal"/>
              <p:cNvSpPr>
                <a:spLocks noChangeArrowheads="1"/>
              </p:cNvSpPr>
              <p:nvPr/>
            </p:nvSpPr>
            <p:spPr bwMode="gray">
              <a:xfrm>
                <a:off x="3984" y="1572"/>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5" name="Rectangle 51" descr="Light downward diagonal"/>
              <p:cNvSpPr>
                <a:spLocks noChangeArrowheads="1"/>
              </p:cNvSpPr>
              <p:nvPr/>
            </p:nvSpPr>
            <p:spPr bwMode="gray">
              <a:xfrm>
                <a:off x="4320" y="1320"/>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6" name="Rectangle 52" descr="Light downward diagonal"/>
              <p:cNvSpPr>
                <a:spLocks noChangeArrowheads="1"/>
              </p:cNvSpPr>
              <p:nvPr/>
            </p:nvSpPr>
            <p:spPr bwMode="gray">
              <a:xfrm>
                <a:off x="4213" y="1451"/>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7" name="Rectangle 53" descr="Light downward diagonal"/>
              <p:cNvSpPr>
                <a:spLocks noChangeArrowheads="1"/>
              </p:cNvSpPr>
              <p:nvPr/>
            </p:nvSpPr>
            <p:spPr bwMode="gray">
              <a:xfrm>
                <a:off x="4213" y="1091"/>
                <a:ext cx="115"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8" name="Rectangle 54" descr="Light downward diagonal"/>
              <p:cNvSpPr>
                <a:spLocks noChangeArrowheads="1"/>
              </p:cNvSpPr>
              <p:nvPr/>
            </p:nvSpPr>
            <p:spPr bwMode="gray">
              <a:xfrm>
                <a:off x="4091" y="1212"/>
                <a:ext cx="117"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39" name="Rectangle 55" descr="Light downward diagonal"/>
              <p:cNvSpPr>
                <a:spLocks noChangeArrowheads="1"/>
              </p:cNvSpPr>
              <p:nvPr/>
            </p:nvSpPr>
            <p:spPr bwMode="gray">
              <a:xfrm>
                <a:off x="3875" y="1457"/>
                <a:ext cx="117" cy="115"/>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sp>
            <p:nvSpPr>
              <p:cNvPr id="195640" name="Rectangle 56" descr="Light downward diagonal"/>
              <p:cNvSpPr>
                <a:spLocks noChangeArrowheads="1"/>
              </p:cNvSpPr>
              <p:nvPr/>
            </p:nvSpPr>
            <p:spPr bwMode="gray">
              <a:xfrm>
                <a:off x="3768" y="1225"/>
                <a:ext cx="115" cy="113"/>
              </a:xfrm>
              <a:prstGeom prst="rect">
                <a:avLst/>
              </a:prstGeom>
              <a:pattFill prst="ltDnDiag">
                <a:fgClr>
                  <a:srgbClr val="FF0000"/>
                </a:fgClr>
                <a:bgClr>
                  <a:srgbClr val="FFFFFF"/>
                </a:bgClr>
              </a:pattFill>
              <a:ln w="9525">
                <a:noFill/>
                <a:miter lim="800000"/>
                <a:headEnd/>
                <a:tailEnd/>
              </a:ln>
              <a:effectLst/>
            </p:spPr>
            <p:txBody>
              <a:bodyPr wrap="none" anchor="ctr">
                <a:spAutoFit/>
              </a:bodyPr>
              <a:lstStyle/>
              <a:p>
                <a:pPr>
                  <a:defRPr/>
                </a:pPr>
                <a:endParaRPr lang="en-GB"/>
              </a:p>
            </p:txBody>
          </p:sp>
          <p:grpSp>
            <p:nvGrpSpPr>
              <p:cNvPr id="5" name="Group 57"/>
              <p:cNvGrpSpPr>
                <a:grpSpLocks/>
              </p:cNvGrpSpPr>
              <p:nvPr/>
            </p:nvGrpSpPr>
            <p:grpSpPr bwMode="auto">
              <a:xfrm>
                <a:off x="3768" y="1080"/>
                <a:ext cx="1200" cy="856"/>
                <a:chOff x="344" y="1920"/>
                <a:chExt cx="2552" cy="1432"/>
              </a:xfrm>
            </p:grpSpPr>
            <p:sp>
              <p:nvSpPr>
                <p:cNvPr id="195642" name="Line 58"/>
                <p:cNvSpPr>
                  <a:spLocks noChangeShapeType="1"/>
                </p:cNvSpPr>
                <p:nvPr/>
              </p:nvSpPr>
              <p:spPr bwMode="gray">
                <a:xfrm flipH="1">
                  <a:off x="350" y="1920"/>
                  <a:ext cx="0" cy="1423"/>
                </a:xfrm>
                <a:prstGeom prst="line">
                  <a:avLst/>
                </a:prstGeom>
                <a:noFill/>
                <a:ln w="12700">
                  <a:solidFill>
                    <a:schemeClr val="tx1"/>
                  </a:solidFill>
                  <a:round/>
                  <a:headEnd/>
                  <a:tailEnd/>
                </a:ln>
              </p:spPr>
              <p:txBody>
                <a:bodyPr/>
                <a:lstStyle/>
                <a:p>
                  <a:pPr>
                    <a:defRPr/>
                  </a:pPr>
                  <a:endParaRPr lang="en-GB"/>
                </a:p>
              </p:txBody>
            </p:sp>
            <p:sp>
              <p:nvSpPr>
                <p:cNvPr id="195643" name="Line 59"/>
                <p:cNvSpPr>
                  <a:spLocks noChangeShapeType="1"/>
                </p:cNvSpPr>
                <p:nvPr/>
              </p:nvSpPr>
              <p:spPr bwMode="gray">
                <a:xfrm flipH="1">
                  <a:off x="577" y="1920"/>
                  <a:ext cx="0" cy="1423"/>
                </a:xfrm>
                <a:prstGeom prst="line">
                  <a:avLst/>
                </a:prstGeom>
                <a:noFill/>
                <a:ln w="12700">
                  <a:solidFill>
                    <a:schemeClr val="tx1"/>
                  </a:solidFill>
                  <a:round/>
                  <a:headEnd/>
                  <a:tailEnd/>
                </a:ln>
              </p:spPr>
              <p:txBody>
                <a:bodyPr/>
                <a:lstStyle/>
                <a:p>
                  <a:pPr>
                    <a:defRPr/>
                  </a:pPr>
                  <a:endParaRPr lang="en-GB"/>
                </a:p>
              </p:txBody>
            </p:sp>
            <p:sp>
              <p:nvSpPr>
                <p:cNvPr id="195644" name="Line 60"/>
                <p:cNvSpPr>
                  <a:spLocks noChangeShapeType="1"/>
                </p:cNvSpPr>
                <p:nvPr/>
              </p:nvSpPr>
              <p:spPr bwMode="gray">
                <a:xfrm flipH="1">
                  <a:off x="815" y="1920"/>
                  <a:ext cx="0" cy="1423"/>
                </a:xfrm>
                <a:prstGeom prst="line">
                  <a:avLst/>
                </a:prstGeom>
                <a:noFill/>
                <a:ln w="12700">
                  <a:solidFill>
                    <a:schemeClr val="tx1"/>
                  </a:solidFill>
                  <a:round/>
                  <a:headEnd/>
                  <a:tailEnd/>
                </a:ln>
              </p:spPr>
              <p:txBody>
                <a:bodyPr/>
                <a:lstStyle/>
                <a:p>
                  <a:pPr>
                    <a:defRPr/>
                  </a:pPr>
                  <a:endParaRPr lang="en-GB"/>
                </a:p>
              </p:txBody>
            </p:sp>
            <p:sp>
              <p:nvSpPr>
                <p:cNvPr id="195645" name="Line 61"/>
                <p:cNvSpPr>
                  <a:spLocks noChangeShapeType="1"/>
                </p:cNvSpPr>
                <p:nvPr/>
              </p:nvSpPr>
              <p:spPr bwMode="gray">
                <a:xfrm flipH="1">
                  <a:off x="1042" y="1920"/>
                  <a:ext cx="0" cy="1423"/>
                </a:xfrm>
                <a:prstGeom prst="line">
                  <a:avLst/>
                </a:prstGeom>
                <a:noFill/>
                <a:ln w="12700">
                  <a:solidFill>
                    <a:schemeClr val="tx1"/>
                  </a:solidFill>
                  <a:round/>
                  <a:headEnd/>
                  <a:tailEnd/>
                </a:ln>
              </p:spPr>
              <p:txBody>
                <a:bodyPr/>
                <a:lstStyle/>
                <a:p>
                  <a:pPr>
                    <a:defRPr/>
                  </a:pPr>
                  <a:endParaRPr lang="en-GB"/>
                </a:p>
              </p:txBody>
            </p:sp>
            <p:sp>
              <p:nvSpPr>
                <p:cNvPr id="195646" name="Line 62"/>
                <p:cNvSpPr>
                  <a:spLocks noChangeShapeType="1"/>
                </p:cNvSpPr>
                <p:nvPr/>
              </p:nvSpPr>
              <p:spPr bwMode="gray">
                <a:xfrm flipH="1">
                  <a:off x="1280" y="1920"/>
                  <a:ext cx="0" cy="1423"/>
                </a:xfrm>
                <a:prstGeom prst="line">
                  <a:avLst/>
                </a:prstGeom>
                <a:noFill/>
                <a:ln w="12700">
                  <a:solidFill>
                    <a:schemeClr val="tx1"/>
                  </a:solidFill>
                  <a:round/>
                  <a:headEnd/>
                  <a:tailEnd/>
                </a:ln>
              </p:spPr>
              <p:txBody>
                <a:bodyPr/>
                <a:lstStyle/>
                <a:p>
                  <a:pPr>
                    <a:defRPr/>
                  </a:pPr>
                  <a:endParaRPr lang="en-GB"/>
                </a:p>
              </p:txBody>
            </p:sp>
            <p:sp>
              <p:nvSpPr>
                <p:cNvPr id="195647" name="Line 63"/>
                <p:cNvSpPr>
                  <a:spLocks noChangeShapeType="1"/>
                </p:cNvSpPr>
                <p:nvPr/>
              </p:nvSpPr>
              <p:spPr bwMode="gray">
                <a:xfrm flipH="1">
                  <a:off x="1507" y="1920"/>
                  <a:ext cx="0" cy="1423"/>
                </a:xfrm>
                <a:prstGeom prst="line">
                  <a:avLst/>
                </a:prstGeom>
                <a:noFill/>
                <a:ln w="12700">
                  <a:solidFill>
                    <a:schemeClr val="tx1"/>
                  </a:solidFill>
                  <a:round/>
                  <a:headEnd/>
                  <a:tailEnd/>
                </a:ln>
              </p:spPr>
              <p:txBody>
                <a:bodyPr/>
                <a:lstStyle/>
                <a:p>
                  <a:pPr>
                    <a:defRPr/>
                  </a:pPr>
                  <a:endParaRPr lang="en-GB"/>
                </a:p>
              </p:txBody>
            </p:sp>
            <p:sp>
              <p:nvSpPr>
                <p:cNvPr id="195648" name="Line 64"/>
                <p:cNvSpPr>
                  <a:spLocks noChangeShapeType="1"/>
                </p:cNvSpPr>
                <p:nvPr/>
              </p:nvSpPr>
              <p:spPr bwMode="gray">
                <a:xfrm flipH="1">
                  <a:off x="1733" y="1929"/>
                  <a:ext cx="0" cy="1423"/>
                </a:xfrm>
                <a:prstGeom prst="line">
                  <a:avLst/>
                </a:prstGeom>
                <a:noFill/>
                <a:ln w="12700">
                  <a:solidFill>
                    <a:schemeClr val="tx1"/>
                  </a:solidFill>
                  <a:round/>
                  <a:headEnd/>
                  <a:tailEnd/>
                </a:ln>
              </p:spPr>
              <p:txBody>
                <a:bodyPr/>
                <a:lstStyle/>
                <a:p>
                  <a:pPr>
                    <a:defRPr/>
                  </a:pPr>
                  <a:endParaRPr lang="en-GB"/>
                </a:p>
              </p:txBody>
            </p:sp>
            <p:sp>
              <p:nvSpPr>
                <p:cNvPr id="195649" name="Line 65"/>
                <p:cNvSpPr>
                  <a:spLocks noChangeShapeType="1"/>
                </p:cNvSpPr>
                <p:nvPr/>
              </p:nvSpPr>
              <p:spPr bwMode="gray">
                <a:xfrm flipH="1">
                  <a:off x="1966" y="1920"/>
                  <a:ext cx="0" cy="1423"/>
                </a:xfrm>
                <a:prstGeom prst="line">
                  <a:avLst/>
                </a:prstGeom>
                <a:noFill/>
                <a:ln w="12700">
                  <a:solidFill>
                    <a:schemeClr val="tx1"/>
                  </a:solidFill>
                  <a:round/>
                  <a:headEnd/>
                  <a:tailEnd/>
                </a:ln>
              </p:spPr>
              <p:txBody>
                <a:bodyPr/>
                <a:lstStyle/>
                <a:p>
                  <a:pPr>
                    <a:defRPr/>
                  </a:pPr>
                  <a:endParaRPr lang="en-GB"/>
                </a:p>
              </p:txBody>
            </p:sp>
            <p:sp>
              <p:nvSpPr>
                <p:cNvPr id="195650" name="Line 66"/>
                <p:cNvSpPr>
                  <a:spLocks noChangeShapeType="1"/>
                </p:cNvSpPr>
                <p:nvPr/>
              </p:nvSpPr>
              <p:spPr bwMode="gray">
                <a:xfrm flipH="1">
                  <a:off x="2198" y="1920"/>
                  <a:ext cx="0" cy="1423"/>
                </a:xfrm>
                <a:prstGeom prst="line">
                  <a:avLst/>
                </a:prstGeom>
                <a:noFill/>
                <a:ln w="12700">
                  <a:solidFill>
                    <a:schemeClr val="tx1"/>
                  </a:solidFill>
                  <a:round/>
                  <a:headEnd/>
                  <a:tailEnd/>
                </a:ln>
              </p:spPr>
              <p:txBody>
                <a:bodyPr/>
                <a:lstStyle/>
                <a:p>
                  <a:pPr>
                    <a:defRPr/>
                  </a:pPr>
                  <a:endParaRPr lang="en-GB"/>
                </a:p>
              </p:txBody>
            </p:sp>
            <p:sp>
              <p:nvSpPr>
                <p:cNvPr id="195651" name="Line 67"/>
                <p:cNvSpPr>
                  <a:spLocks noChangeShapeType="1"/>
                </p:cNvSpPr>
                <p:nvPr/>
              </p:nvSpPr>
              <p:spPr bwMode="gray">
                <a:xfrm flipH="1">
                  <a:off x="2431" y="1920"/>
                  <a:ext cx="0" cy="1423"/>
                </a:xfrm>
                <a:prstGeom prst="line">
                  <a:avLst/>
                </a:prstGeom>
                <a:noFill/>
                <a:ln w="12700">
                  <a:solidFill>
                    <a:schemeClr val="tx1"/>
                  </a:solidFill>
                  <a:round/>
                  <a:headEnd/>
                  <a:tailEnd/>
                </a:ln>
              </p:spPr>
              <p:txBody>
                <a:bodyPr/>
                <a:lstStyle/>
                <a:p>
                  <a:pPr>
                    <a:defRPr/>
                  </a:pPr>
                  <a:endParaRPr lang="en-GB"/>
                </a:p>
              </p:txBody>
            </p:sp>
            <p:sp>
              <p:nvSpPr>
                <p:cNvPr id="195652" name="Line 68"/>
                <p:cNvSpPr>
                  <a:spLocks noChangeShapeType="1"/>
                </p:cNvSpPr>
                <p:nvPr/>
              </p:nvSpPr>
              <p:spPr bwMode="gray">
                <a:xfrm flipH="1">
                  <a:off x="2663" y="1929"/>
                  <a:ext cx="0" cy="1423"/>
                </a:xfrm>
                <a:prstGeom prst="line">
                  <a:avLst/>
                </a:prstGeom>
                <a:noFill/>
                <a:ln w="12700">
                  <a:solidFill>
                    <a:schemeClr val="tx1"/>
                  </a:solidFill>
                  <a:round/>
                  <a:headEnd/>
                  <a:tailEnd/>
                </a:ln>
              </p:spPr>
              <p:txBody>
                <a:bodyPr/>
                <a:lstStyle/>
                <a:p>
                  <a:pPr>
                    <a:defRPr/>
                  </a:pPr>
                  <a:endParaRPr lang="en-GB"/>
                </a:p>
              </p:txBody>
            </p:sp>
            <p:sp>
              <p:nvSpPr>
                <p:cNvPr id="195653" name="Line 69"/>
                <p:cNvSpPr>
                  <a:spLocks noChangeShapeType="1"/>
                </p:cNvSpPr>
                <p:nvPr/>
              </p:nvSpPr>
              <p:spPr bwMode="gray">
                <a:xfrm>
                  <a:off x="344" y="1920"/>
                  <a:ext cx="2546" cy="0"/>
                </a:xfrm>
                <a:prstGeom prst="line">
                  <a:avLst/>
                </a:prstGeom>
                <a:noFill/>
                <a:ln w="12700">
                  <a:solidFill>
                    <a:schemeClr val="tx1"/>
                  </a:solidFill>
                  <a:round/>
                  <a:headEnd/>
                  <a:tailEnd/>
                </a:ln>
              </p:spPr>
              <p:txBody>
                <a:bodyPr/>
                <a:lstStyle/>
                <a:p>
                  <a:pPr>
                    <a:defRPr/>
                  </a:pPr>
                  <a:endParaRPr lang="en-GB"/>
                </a:p>
              </p:txBody>
            </p:sp>
            <p:sp>
              <p:nvSpPr>
                <p:cNvPr id="195654" name="Line 70"/>
                <p:cNvSpPr>
                  <a:spLocks noChangeShapeType="1"/>
                </p:cNvSpPr>
                <p:nvPr/>
              </p:nvSpPr>
              <p:spPr bwMode="gray">
                <a:xfrm>
                  <a:off x="350" y="2137"/>
                  <a:ext cx="2546" cy="0"/>
                </a:xfrm>
                <a:prstGeom prst="line">
                  <a:avLst/>
                </a:prstGeom>
                <a:noFill/>
                <a:ln w="12700">
                  <a:solidFill>
                    <a:schemeClr val="tx1"/>
                  </a:solidFill>
                  <a:round/>
                  <a:headEnd/>
                  <a:tailEnd/>
                </a:ln>
              </p:spPr>
              <p:txBody>
                <a:bodyPr/>
                <a:lstStyle/>
                <a:p>
                  <a:pPr>
                    <a:defRPr/>
                  </a:pPr>
                  <a:endParaRPr lang="en-GB"/>
                </a:p>
              </p:txBody>
            </p:sp>
            <p:sp>
              <p:nvSpPr>
                <p:cNvPr id="195655" name="Line 71"/>
                <p:cNvSpPr>
                  <a:spLocks noChangeShapeType="1"/>
                </p:cNvSpPr>
                <p:nvPr/>
              </p:nvSpPr>
              <p:spPr bwMode="gray">
                <a:xfrm>
                  <a:off x="350" y="2327"/>
                  <a:ext cx="2546" cy="0"/>
                </a:xfrm>
                <a:prstGeom prst="line">
                  <a:avLst/>
                </a:prstGeom>
                <a:noFill/>
                <a:ln w="12700">
                  <a:solidFill>
                    <a:schemeClr val="tx1"/>
                  </a:solidFill>
                  <a:round/>
                  <a:headEnd/>
                  <a:tailEnd/>
                </a:ln>
              </p:spPr>
              <p:txBody>
                <a:bodyPr/>
                <a:lstStyle/>
                <a:p>
                  <a:pPr>
                    <a:defRPr/>
                  </a:pPr>
                  <a:endParaRPr lang="en-GB"/>
                </a:p>
              </p:txBody>
            </p:sp>
            <p:sp>
              <p:nvSpPr>
                <p:cNvPr id="195656" name="Line 72"/>
                <p:cNvSpPr>
                  <a:spLocks noChangeShapeType="1"/>
                </p:cNvSpPr>
                <p:nvPr/>
              </p:nvSpPr>
              <p:spPr bwMode="gray">
                <a:xfrm>
                  <a:off x="350" y="2535"/>
                  <a:ext cx="2546" cy="0"/>
                </a:xfrm>
                <a:prstGeom prst="line">
                  <a:avLst/>
                </a:prstGeom>
                <a:noFill/>
                <a:ln w="12700">
                  <a:solidFill>
                    <a:schemeClr val="tx1"/>
                  </a:solidFill>
                  <a:round/>
                  <a:headEnd/>
                  <a:tailEnd/>
                </a:ln>
              </p:spPr>
              <p:txBody>
                <a:bodyPr/>
                <a:lstStyle/>
                <a:p>
                  <a:pPr>
                    <a:defRPr/>
                  </a:pPr>
                  <a:endParaRPr lang="en-GB"/>
                </a:p>
              </p:txBody>
            </p:sp>
            <p:sp>
              <p:nvSpPr>
                <p:cNvPr id="195657" name="Line 73"/>
                <p:cNvSpPr>
                  <a:spLocks noChangeShapeType="1"/>
                </p:cNvSpPr>
                <p:nvPr/>
              </p:nvSpPr>
              <p:spPr bwMode="gray">
                <a:xfrm>
                  <a:off x="350" y="2743"/>
                  <a:ext cx="2546" cy="0"/>
                </a:xfrm>
                <a:prstGeom prst="line">
                  <a:avLst/>
                </a:prstGeom>
                <a:noFill/>
                <a:ln w="12700">
                  <a:solidFill>
                    <a:schemeClr val="tx1"/>
                  </a:solidFill>
                  <a:round/>
                  <a:headEnd/>
                  <a:tailEnd/>
                </a:ln>
              </p:spPr>
              <p:txBody>
                <a:bodyPr/>
                <a:lstStyle/>
                <a:p>
                  <a:pPr>
                    <a:defRPr/>
                  </a:pPr>
                  <a:endParaRPr lang="en-GB"/>
                </a:p>
              </p:txBody>
            </p:sp>
            <p:sp>
              <p:nvSpPr>
                <p:cNvPr id="195658" name="Line 74"/>
                <p:cNvSpPr>
                  <a:spLocks noChangeShapeType="1"/>
                </p:cNvSpPr>
                <p:nvPr/>
              </p:nvSpPr>
              <p:spPr bwMode="gray">
                <a:xfrm>
                  <a:off x="350" y="2945"/>
                  <a:ext cx="2546" cy="0"/>
                </a:xfrm>
                <a:prstGeom prst="line">
                  <a:avLst/>
                </a:prstGeom>
                <a:noFill/>
                <a:ln w="12700">
                  <a:solidFill>
                    <a:schemeClr val="tx1"/>
                  </a:solidFill>
                  <a:round/>
                  <a:headEnd/>
                  <a:tailEnd/>
                </a:ln>
              </p:spPr>
              <p:txBody>
                <a:bodyPr/>
                <a:lstStyle/>
                <a:p>
                  <a:pPr>
                    <a:defRPr/>
                  </a:pPr>
                  <a:endParaRPr lang="en-GB"/>
                </a:p>
              </p:txBody>
            </p:sp>
            <p:sp>
              <p:nvSpPr>
                <p:cNvPr id="195659" name="Line 75"/>
                <p:cNvSpPr>
                  <a:spLocks noChangeShapeType="1"/>
                </p:cNvSpPr>
                <p:nvPr/>
              </p:nvSpPr>
              <p:spPr bwMode="gray">
                <a:xfrm>
                  <a:off x="350" y="3144"/>
                  <a:ext cx="2546" cy="0"/>
                </a:xfrm>
                <a:prstGeom prst="line">
                  <a:avLst/>
                </a:prstGeom>
                <a:noFill/>
                <a:ln w="12700">
                  <a:solidFill>
                    <a:schemeClr val="tx1"/>
                  </a:solidFill>
                  <a:round/>
                  <a:headEnd/>
                  <a:tailEnd/>
                </a:ln>
              </p:spPr>
              <p:txBody>
                <a:bodyPr/>
                <a:lstStyle/>
                <a:p>
                  <a:pPr>
                    <a:defRPr/>
                  </a:pPr>
                  <a:endParaRPr lang="en-GB"/>
                </a:p>
              </p:txBody>
            </p:sp>
            <p:sp>
              <p:nvSpPr>
                <p:cNvPr id="195660" name="Line 76"/>
                <p:cNvSpPr>
                  <a:spLocks noChangeShapeType="1"/>
                </p:cNvSpPr>
                <p:nvPr/>
              </p:nvSpPr>
              <p:spPr bwMode="gray">
                <a:xfrm>
                  <a:off x="344" y="3343"/>
                  <a:ext cx="2546" cy="0"/>
                </a:xfrm>
                <a:prstGeom prst="line">
                  <a:avLst/>
                </a:prstGeom>
                <a:noFill/>
                <a:ln w="12700">
                  <a:solidFill>
                    <a:schemeClr val="tx1"/>
                  </a:solidFill>
                  <a:round/>
                  <a:headEnd/>
                  <a:tailEnd/>
                </a:ln>
              </p:spPr>
              <p:txBody>
                <a:bodyPr/>
                <a:lstStyle/>
                <a:p>
                  <a:pPr>
                    <a:defRPr/>
                  </a:pPr>
                  <a:endParaRPr lang="en-GB"/>
                </a:p>
              </p:txBody>
            </p:sp>
            <p:sp>
              <p:nvSpPr>
                <p:cNvPr id="195661" name="Line 77"/>
                <p:cNvSpPr>
                  <a:spLocks noChangeShapeType="1"/>
                </p:cNvSpPr>
                <p:nvPr/>
              </p:nvSpPr>
              <p:spPr bwMode="gray">
                <a:xfrm flipH="1">
                  <a:off x="2874" y="1920"/>
                  <a:ext cx="0" cy="1423"/>
                </a:xfrm>
                <a:prstGeom prst="line">
                  <a:avLst/>
                </a:prstGeom>
                <a:noFill/>
                <a:ln w="12700">
                  <a:solidFill>
                    <a:schemeClr val="tx1"/>
                  </a:solidFill>
                  <a:round/>
                  <a:headEnd/>
                  <a:tailEnd/>
                </a:ln>
              </p:spPr>
              <p:txBody>
                <a:bodyPr/>
                <a:lstStyle/>
                <a:p>
                  <a:pPr>
                    <a:defRPr/>
                  </a:pPr>
                  <a:endParaRPr lang="en-GB"/>
                </a:p>
              </p:txBody>
            </p:sp>
          </p:grpSp>
          <p:grpSp>
            <p:nvGrpSpPr>
              <p:cNvPr id="6" name="Group 78"/>
              <p:cNvGrpSpPr>
                <a:grpSpLocks/>
              </p:cNvGrpSpPr>
              <p:nvPr/>
            </p:nvGrpSpPr>
            <p:grpSpPr bwMode="auto">
              <a:xfrm>
                <a:off x="3852" y="1140"/>
                <a:ext cx="1092" cy="792"/>
                <a:chOff x="420" y="1704"/>
                <a:chExt cx="1092" cy="792"/>
              </a:xfrm>
            </p:grpSpPr>
            <p:sp>
              <p:nvSpPr>
                <p:cNvPr id="195663" name="Oval 79"/>
                <p:cNvSpPr>
                  <a:spLocks noChangeArrowheads="1"/>
                </p:cNvSpPr>
                <p:nvPr/>
              </p:nvSpPr>
              <p:spPr bwMode="gray">
                <a:xfrm>
                  <a:off x="1200" y="2053"/>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nvGrpSpPr>
                <p:cNvPr id="7" name="Group 80"/>
                <p:cNvGrpSpPr>
                  <a:grpSpLocks/>
                </p:cNvGrpSpPr>
                <p:nvPr/>
              </p:nvGrpSpPr>
              <p:grpSpPr bwMode="auto">
                <a:xfrm>
                  <a:off x="420" y="1704"/>
                  <a:ext cx="1092" cy="792"/>
                  <a:chOff x="420" y="1704"/>
                  <a:chExt cx="1092" cy="792"/>
                </a:xfrm>
              </p:grpSpPr>
              <p:sp>
                <p:nvSpPr>
                  <p:cNvPr id="195665" name="Oval 81"/>
                  <p:cNvSpPr>
                    <a:spLocks noChangeArrowheads="1"/>
                  </p:cNvSpPr>
                  <p:nvPr/>
                </p:nvSpPr>
                <p:spPr bwMode="gray">
                  <a:xfrm>
                    <a:off x="901" y="2112"/>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66" name="Oval 82"/>
                  <p:cNvSpPr>
                    <a:spLocks noChangeArrowheads="1"/>
                  </p:cNvSpPr>
                  <p:nvPr/>
                </p:nvSpPr>
                <p:spPr bwMode="gray">
                  <a:xfrm>
                    <a:off x="851" y="2208"/>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nvGrpSpPr>
                  <p:cNvPr id="8" name="Group 83"/>
                  <p:cNvGrpSpPr>
                    <a:grpSpLocks/>
                  </p:cNvGrpSpPr>
                  <p:nvPr/>
                </p:nvGrpSpPr>
                <p:grpSpPr bwMode="auto">
                  <a:xfrm>
                    <a:off x="420" y="1704"/>
                    <a:ext cx="1092" cy="792"/>
                    <a:chOff x="420" y="1704"/>
                    <a:chExt cx="1092" cy="792"/>
                  </a:xfrm>
                </p:grpSpPr>
                <p:sp>
                  <p:nvSpPr>
                    <p:cNvPr id="195668" name="Oval 84"/>
                    <p:cNvSpPr>
                      <a:spLocks noChangeArrowheads="1"/>
                    </p:cNvSpPr>
                    <p:nvPr/>
                  </p:nvSpPr>
                  <p:spPr bwMode="gray">
                    <a:xfrm>
                      <a:off x="419" y="1752"/>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69" name="Oval 85"/>
                    <p:cNvSpPr>
                      <a:spLocks noChangeArrowheads="1"/>
                    </p:cNvSpPr>
                    <p:nvPr/>
                  </p:nvSpPr>
                  <p:spPr bwMode="gray">
                    <a:xfrm>
                      <a:off x="432" y="2053"/>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0" name="Oval 86"/>
                    <p:cNvSpPr>
                      <a:spLocks noChangeArrowheads="1"/>
                    </p:cNvSpPr>
                    <p:nvPr/>
                  </p:nvSpPr>
                  <p:spPr bwMode="gray">
                    <a:xfrm>
                      <a:off x="552" y="2160"/>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1" name="Oval 87"/>
                    <p:cNvSpPr>
                      <a:spLocks noChangeArrowheads="1"/>
                    </p:cNvSpPr>
                    <p:nvPr/>
                  </p:nvSpPr>
                  <p:spPr bwMode="gray">
                    <a:xfrm>
                      <a:off x="552" y="2400"/>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2" name="Oval 88"/>
                    <p:cNvSpPr>
                      <a:spLocks noChangeArrowheads="1"/>
                    </p:cNvSpPr>
                    <p:nvPr/>
                  </p:nvSpPr>
                  <p:spPr bwMode="gray">
                    <a:xfrm>
                      <a:off x="659" y="1800"/>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3" name="Oval 89"/>
                    <p:cNvSpPr>
                      <a:spLocks noChangeArrowheads="1"/>
                    </p:cNvSpPr>
                    <p:nvPr/>
                  </p:nvSpPr>
                  <p:spPr bwMode="gray">
                    <a:xfrm>
                      <a:off x="755" y="2400"/>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4" name="Oval 90"/>
                    <p:cNvSpPr>
                      <a:spLocks noChangeArrowheads="1"/>
                    </p:cNvSpPr>
                    <p:nvPr/>
                  </p:nvSpPr>
                  <p:spPr bwMode="gray">
                    <a:xfrm>
                      <a:off x="805" y="2136"/>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5" name="Oval 91"/>
                    <p:cNvSpPr>
                      <a:spLocks noChangeArrowheads="1"/>
                    </p:cNvSpPr>
                    <p:nvPr/>
                  </p:nvSpPr>
                  <p:spPr bwMode="gray">
                    <a:xfrm>
                      <a:off x="815" y="2015"/>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6" name="Oval 92"/>
                    <p:cNvSpPr>
                      <a:spLocks noChangeArrowheads="1"/>
                    </p:cNvSpPr>
                    <p:nvPr/>
                  </p:nvSpPr>
                  <p:spPr bwMode="gray">
                    <a:xfrm>
                      <a:off x="851" y="1702"/>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7" name="Oval 93"/>
                    <p:cNvSpPr>
                      <a:spLocks noChangeArrowheads="1"/>
                    </p:cNvSpPr>
                    <p:nvPr/>
                  </p:nvSpPr>
                  <p:spPr bwMode="gray">
                    <a:xfrm>
                      <a:off x="901" y="1908"/>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8" name="Oval 94"/>
                    <p:cNvSpPr>
                      <a:spLocks noChangeArrowheads="1"/>
                    </p:cNvSpPr>
                    <p:nvPr/>
                  </p:nvSpPr>
                  <p:spPr bwMode="gray">
                    <a:xfrm>
                      <a:off x="935" y="2208"/>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79" name="Oval 95"/>
                    <p:cNvSpPr>
                      <a:spLocks noChangeArrowheads="1"/>
                    </p:cNvSpPr>
                    <p:nvPr/>
                  </p:nvSpPr>
                  <p:spPr bwMode="gray">
                    <a:xfrm>
                      <a:off x="948" y="2327"/>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0" name="Oval 96"/>
                    <p:cNvSpPr>
                      <a:spLocks noChangeArrowheads="1"/>
                    </p:cNvSpPr>
                    <p:nvPr/>
                  </p:nvSpPr>
                  <p:spPr bwMode="gray">
                    <a:xfrm>
                      <a:off x="997" y="2160"/>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1" name="Oval 97"/>
                    <p:cNvSpPr>
                      <a:spLocks noChangeArrowheads="1"/>
                    </p:cNvSpPr>
                    <p:nvPr/>
                  </p:nvSpPr>
                  <p:spPr bwMode="gray">
                    <a:xfrm>
                      <a:off x="1104" y="2448"/>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2" name="Oval 98"/>
                    <p:cNvSpPr>
                      <a:spLocks noChangeArrowheads="1"/>
                    </p:cNvSpPr>
                    <p:nvPr/>
                  </p:nvSpPr>
                  <p:spPr bwMode="gray">
                    <a:xfrm>
                      <a:off x="1260" y="2327"/>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3" name="Oval 99"/>
                    <p:cNvSpPr>
                      <a:spLocks noChangeArrowheads="1"/>
                    </p:cNvSpPr>
                    <p:nvPr/>
                  </p:nvSpPr>
                  <p:spPr bwMode="gray">
                    <a:xfrm>
                      <a:off x="1284" y="2184"/>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4" name="Oval 100"/>
                    <p:cNvSpPr>
                      <a:spLocks noChangeArrowheads="1"/>
                    </p:cNvSpPr>
                    <p:nvPr/>
                  </p:nvSpPr>
                  <p:spPr bwMode="gray">
                    <a:xfrm>
                      <a:off x="1273" y="2136"/>
                      <a:ext cx="47"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5" name="Oval 101"/>
                    <p:cNvSpPr>
                      <a:spLocks noChangeArrowheads="1"/>
                    </p:cNvSpPr>
                    <p:nvPr/>
                  </p:nvSpPr>
                  <p:spPr bwMode="gray">
                    <a:xfrm>
                      <a:off x="1164" y="2123"/>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6" name="Oval 102"/>
                    <p:cNvSpPr>
                      <a:spLocks noChangeArrowheads="1"/>
                    </p:cNvSpPr>
                    <p:nvPr/>
                  </p:nvSpPr>
                  <p:spPr bwMode="gray">
                    <a:xfrm>
                      <a:off x="1104" y="1800"/>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7" name="Oval 103"/>
                    <p:cNvSpPr>
                      <a:spLocks noChangeArrowheads="1"/>
                    </p:cNvSpPr>
                    <p:nvPr/>
                  </p:nvSpPr>
                  <p:spPr bwMode="gray">
                    <a:xfrm>
                      <a:off x="1284" y="1848"/>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8" name="Oval 104"/>
                    <p:cNvSpPr>
                      <a:spLocks noChangeArrowheads="1"/>
                    </p:cNvSpPr>
                    <p:nvPr/>
                  </p:nvSpPr>
                  <p:spPr bwMode="gray">
                    <a:xfrm>
                      <a:off x="1380" y="2040"/>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89" name="Oval 105"/>
                    <p:cNvSpPr>
                      <a:spLocks noChangeArrowheads="1"/>
                    </p:cNvSpPr>
                    <p:nvPr/>
                  </p:nvSpPr>
                  <p:spPr bwMode="gray">
                    <a:xfrm>
                      <a:off x="1466" y="1897"/>
                      <a:ext cx="47" cy="4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195690" name="Oval 106"/>
                    <p:cNvSpPr>
                      <a:spLocks noChangeArrowheads="1"/>
                    </p:cNvSpPr>
                    <p:nvPr/>
                  </p:nvSpPr>
                  <p:spPr bwMode="gray">
                    <a:xfrm>
                      <a:off x="1440" y="2171"/>
                      <a:ext cx="49" cy="48"/>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grpSp>
          </p:grpSp>
        </p:grpSp>
      </p:grpSp>
      <p:sp>
        <p:nvSpPr>
          <p:cNvPr id="61444" name="Rectangle 131"/>
          <p:cNvSpPr>
            <a:spLocks noChangeArrowheads="1"/>
          </p:cNvSpPr>
          <p:nvPr/>
        </p:nvSpPr>
        <p:spPr bwMode="auto">
          <a:xfrm>
            <a:off x="190500" y="8731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B</a:t>
            </a:r>
          </a:p>
        </p:txBody>
      </p:sp>
      <p:grpSp>
        <p:nvGrpSpPr>
          <p:cNvPr id="9" name="Group 138"/>
          <p:cNvGrpSpPr>
            <a:grpSpLocks/>
          </p:cNvGrpSpPr>
          <p:nvPr/>
        </p:nvGrpSpPr>
        <p:grpSpPr bwMode="auto">
          <a:xfrm>
            <a:off x="495300" y="4537075"/>
            <a:ext cx="7962900" cy="2016125"/>
            <a:chOff x="80" y="2864"/>
            <a:chExt cx="5016" cy="1270"/>
          </a:xfrm>
        </p:grpSpPr>
        <p:grpSp>
          <p:nvGrpSpPr>
            <p:cNvPr id="10" name="Group 137"/>
            <p:cNvGrpSpPr>
              <a:grpSpLocks/>
            </p:cNvGrpSpPr>
            <p:nvPr/>
          </p:nvGrpSpPr>
          <p:grpSpPr bwMode="auto">
            <a:xfrm>
              <a:off x="3888" y="2968"/>
              <a:ext cx="1208" cy="1112"/>
              <a:chOff x="3888" y="2968"/>
              <a:chExt cx="1208" cy="1112"/>
            </a:xfrm>
          </p:grpSpPr>
          <p:grpSp>
            <p:nvGrpSpPr>
              <p:cNvPr id="11" name="Group 107"/>
              <p:cNvGrpSpPr>
                <a:grpSpLocks/>
              </p:cNvGrpSpPr>
              <p:nvPr/>
            </p:nvGrpSpPr>
            <p:grpSpPr bwMode="auto">
              <a:xfrm>
                <a:off x="3946" y="3456"/>
                <a:ext cx="518" cy="288"/>
                <a:chOff x="960" y="3120"/>
                <a:chExt cx="768" cy="468"/>
              </a:xfrm>
            </p:grpSpPr>
            <p:grpSp>
              <p:nvGrpSpPr>
                <p:cNvPr id="12" name="Group 108"/>
                <p:cNvGrpSpPr>
                  <a:grpSpLocks/>
                </p:cNvGrpSpPr>
                <p:nvPr/>
              </p:nvGrpSpPr>
              <p:grpSpPr bwMode="auto">
                <a:xfrm>
                  <a:off x="960" y="3120"/>
                  <a:ext cx="768" cy="468"/>
                  <a:chOff x="348" y="2436"/>
                  <a:chExt cx="2400" cy="1488"/>
                </a:xfrm>
              </p:grpSpPr>
              <p:grpSp>
                <p:nvGrpSpPr>
                  <p:cNvPr id="13" name="Group 109"/>
                  <p:cNvGrpSpPr>
                    <a:grpSpLocks/>
                  </p:cNvGrpSpPr>
                  <p:nvPr/>
                </p:nvGrpSpPr>
                <p:grpSpPr bwMode="auto">
                  <a:xfrm>
                    <a:off x="348" y="2436"/>
                    <a:ext cx="2400" cy="1488"/>
                    <a:chOff x="249" y="2172"/>
                    <a:chExt cx="2568" cy="1888"/>
                  </a:xfrm>
                </p:grpSpPr>
                <p:sp>
                  <p:nvSpPr>
                    <p:cNvPr id="195694" name="Freeform 110"/>
                    <p:cNvSpPr>
                      <a:spLocks/>
                    </p:cNvSpPr>
                    <p:nvPr/>
                  </p:nvSpPr>
                  <p:spPr bwMode="gray">
                    <a:xfrm>
                      <a:off x="249" y="2172"/>
                      <a:ext cx="540" cy="1888"/>
                    </a:xfrm>
                    <a:custGeom>
                      <a:avLst/>
                      <a:gdLst/>
                      <a:ahLst/>
                      <a:cxnLst>
                        <a:cxn ang="0">
                          <a:pos x="0" y="3777"/>
                        </a:cxn>
                        <a:cxn ang="0">
                          <a:pos x="1081" y="3069"/>
                        </a:cxn>
                        <a:cxn ang="0">
                          <a:pos x="1081" y="0"/>
                        </a:cxn>
                        <a:cxn ang="0">
                          <a:pos x="0" y="589"/>
                        </a:cxn>
                        <a:cxn ang="0">
                          <a:pos x="0" y="3777"/>
                        </a:cxn>
                      </a:cxnLst>
                      <a:rect l="0" t="0" r="r" b="b"/>
                      <a:pathLst>
                        <a:path w="1081" h="3777">
                          <a:moveTo>
                            <a:pt x="0" y="3777"/>
                          </a:moveTo>
                          <a:lnTo>
                            <a:pt x="1081" y="3069"/>
                          </a:lnTo>
                          <a:lnTo>
                            <a:pt x="1081" y="0"/>
                          </a:lnTo>
                          <a:lnTo>
                            <a:pt x="0" y="589"/>
                          </a:lnTo>
                          <a:lnTo>
                            <a:pt x="0" y="3777"/>
                          </a:lnTo>
                          <a:close/>
                        </a:path>
                      </a:pathLst>
                    </a:custGeom>
                    <a:solidFill>
                      <a:srgbClr val="808080"/>
                    </a:solidFill>
                    <a:ln w="15875">
                      <a:solidFill>
                        <a:srgbClr val="000000"/>
                      </a:solidFill>
                      <a:prstDash val="solid"/>
                      <a:round/>
                      <a:headEnd/>
                      <a:tailEnd/>
                    </a:ln>
                  </p:spPr>
                  <p:txBody>
                    <a:bodyPr/>
                    <a:lstStyle/>
                    <a:p>
                      <a:pPr>
                        <a:defRPr/>
                      </a:pPr>
                      <a:endParaRPr lang="en-GB"/>
                    </a:p>
                  </p:txBody>
                </p:sp>
                <p:sp>
                  <p:nvSpPr>
                    <p:cNvPr id="195695" name="Freeform 111"/>
                    <p:cNvSpPr>
                      <a:spLocks/>
                    </p:cNvSpPr>
                    <p:nvPr/>
                  </p:nvSpPr>
                  <p:spPr bwMode="gray">
                    <a:xfrm>
                      <a:off x="249" y="3706"/>
                      <a:ext cx="2568" cy="354"/>
                    </a:xfrm>
                    <a:custGeom>
                      <a:avLst/>
                      <a:gdLst/>
                      <a:ahLst/>
                      <a:cxnLst>
                        <a:cxn ang="0">
                          <a:pos x="0" y="708"/>
                        </a:cxn>
                        <a:cxn ang="0">
                          <a:pos x="3875" y="708"/>
                        </a:cxn>
                        <a:cxn ang="0">
                          <a:pos x="5136" y="0"/>
                        </a:cxn>
                        <a:cxn ang="0">
                          <a:pos x="1081" y="0"/>
                        </a:cxn>
                        <a:cxn ang="0">
                          <a:pos x="0" y="708"/>
                        </a:cxn>
                      </a:cxnLst>
                      <a:rect l="0" t="0" r="r" b="b"/>
                      <a:pathLst>
                        <a:path w="5136" h="708">
                          <a:moveTo>
                            <a:pt x="0" y="708"/>
                          </a:moveTo>
                          <a:lnTo>
                            <a:pt x="3875" y="708"/>
                          </a:lnTo>
                          <a:lnTo>
                            <a:pt x="5136" y="0"/>
                          </a:lnTo>
                          <a:lnTo>
                            <a:pt x="1081" y="0"/>
                          </a:lnTo>
                          <a:lnTo>
                            <a:pt x="0" y="708"/>
                          </a:lnTo>
                          <a:close/>
                        </a:path>
                      </a:pathLst>
                    </a:custGeom>
                    <a:solidFill>
                      <a:srgbClr val="C0C0C0"/>
                    </a:solidFill>
                    <a:ln w="15875">
                      <a:solidFill>
                        <a:srgbClr val="000000"/>
                      </a:solidFill>
                      <a:prstDash val="solid"/>
                      <a:round/>
                      <a:headEnd/>
                      <a:tailEnd/>
                    </a:ln>
                  </p:spPr>
                  <p:txBody>
                    <a:bodyPr/>
                    <a:lstStyle/>
                    <a:p>
                      <a:pPr>
                        <a:defRPr/>
                      </a:pPr>
                      <a:endParaRPr lang="en-GB"/>
                    </a:p>
                  </p:txBody>
                </p:sp>
              </p:grpSp>
              <p:sp>
                <p:nvSpPr>
                  <p:cNvPr id="195696" name="Freeform 112"/>
                  <p:cNvSpPr>
                    <a:spLocks/>
                  </p:cNvSpPr>
                  <p:nvPr/>
                </p:nvSpPr>
                <p:spPr bwMode="gray">
                  <a:xfrm>
                    <a:off x="515" y="2855"/>
                    <a:ext cx="1538" cy="971"/>
                  </a:xfrm>
                  <a:custGeom>
                    <a:avLst/>
                    <a:gdLst/>
                    <a:ahLst/>
                    <a:cxnLst>
                      <a:cxn ang="0">
                        <a:pos x="0" y="0"/>
                      </a:cxn>
                      <a:cxn ang="0">
                        <a:pos x="12" y="972"/>
                      </a:cxn>
                      <a:cxn ang="0">
                        <a:pos x="1536" y="948"/>
                      </a:cxn>
                      <a:cxn ang="0">
                        <a:pos x="1020" y="408"/>
                      </a:cxn>
                      <a:cxn ang="0">
                        <a:pos x="780" y="504"/>
                      </a:cxn>
                      <a:cxn ang="0">
                        <a:pos x="444" y="120"/>
                      </a:cxn>
                      <a:cxn ang="0">
                        <a:pos x="228" y="228"/>
                      </a:cxn>
                      <a:cxn ang="0">
                        <a:pos x="0" y="0"/>
                      </a:cxn>
                    </a:cxnLst>
                    <a:rect l="0" t="0" r="r" b="b"/>
                    <a:pathLst>
                      <a:path w="1536" h="972">
                        <a:moveTo>
                          <a:pt x="0" y="0"/>
                        </a:moveTo>
                        <a:lnTo>
                          <a:pt x="12" y="972"/>
                        </a:lnTo>
                        <a:lnTo>
                          <a:pt x="1536" y="948"/>
                        </a:lnTo>
                        <a:lnTo>
                          <a:pt x="1020" y="408"/>
                        </a:lnTo>
                        <a:lnTo>
                          <a:pt x="780" y="504"/>
                        </a:lnTo>
                        <a:lnTo>
                          <a:pt x="444" y="120"/>
                        </a:lnTo>
                        <a:lnTo>
                          <a:pt x="228" y="228"/>
                        </a:lnTo>
                        <a:lnTo>
                          <a:pt x="0" y="0"/>
                        </a:lnTo>
                        <a:close/>
                      </a:path>
                    </a:pathLst>
                  </a:custGeom>
                  <a:solidFill>
                    <a:srgbClr val="0000FF"/>
                  </a:solidFill>
                  <a:ln w="9525" cap="flat" cmpd="sng">
                    <a:solidFill>
                      <a:schemeClr val="tx1"/>
                    </a:solidFill>
                    <a:prstDash val="solid"/>
                    <a:round/>
                    <a:headEnd/>
                    <a:tailEnd/>
                  </a:ln>
                  <a:effectLst/>
                </p:spPr>
                <p:txBody>
                  <a:bodyPr wrap="none" anchor="ctr">
                    <a:spAutoFit/>
                  </a:bodyPr>
                  <a:lstStyle/>
                  <a:p>
                    <a:pPr>
                      <a:defRPr/>
                    </a:pPr>
                    <a:endParaRPr lang="en-GB"/>
                  </a:p>
                </p:txBody>
              </p:sp>
              <p:sp>
                <p:nvSpPr>
                  <p:cNvPr id="195697" name="Freeform 113"/>
                  <p:cNvSpPr>
                    <a:spLocks/>
                  </p:cNvSpPr>
                  <p:nvPr/>
                </p:nvSpPr>
                <p:spPr bwMode="gray">
                  <a:xfrm>
                    <a:off x="515" y="2772"/>
                    <a:ext cx="468" cy="310"/>
                  </a:xfrm>
                  <a:custGeom>
                    <a:avLst/>
                    <a:gdLst/>
                    <a:ahLst/>
                    <a:cxnLst>
                      <a:cxn ang="0">
                        <a:pos x="0" y="81"/>
                      </a:cxn>
                      <a:cxn ang="0">
                        <a:pos x="253" y="0"/>
                      </a:cxn>
                      <a:cxn ang="0">
                        <a:pos x="468" y="204"/>
                      </a:cxn>
                      <a:cxn ang="0">
                        <a:pos x="228" y="312"/>
                      </a:cxn>
                      <a:cxn ang="0">
                        <a:pos x="0" y="81"/>
                      </a:cxn>
                    </a:cxnLst>
                    <a:rect l="0" t="0" r="r" b="b"/>
                    <a:pathLst>
                      <a:path w="468" h="312">
                        <a:moveTo>
                          <a:pt x="0" y="81"/>
                        </a:moveTo>
                        <a:lnTo>
                          <a:pt x="253" y="0"/>
                        </a:lnTo>
                        <a:lnTo>
                          <a:pt x="468" y="204"/>
                        </a:lnTo>
                        <a:lnTo>
                          <a:pt x="228" y="312"/>
                        </a:lnTo>
                        <a:lnTo>
                          <a:pt x="0" y="81"/>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95698" name="Freeform 114"/>
                  <p:cNvSpPr>
                    <a:spLocks/>
                  </p:cNvSpPr>
                  <p:nvPr/>
                </p:nvSpPr>
                <p:spPr bwMode="gray">
                  <a:xfrm>
                    <a:off x="960" y="2880"/>
                    <a:ext cx="635" cy="470"/>
                  </a:xfrm>
                  <a:custGeom>
                    <a:avLst/>
                    <a:gdLst/>
                    <a:ahLst/>
                    <a:cxnLst>
                      <a:cxn ang="0">
                        <a:pos x="0" y="96"/>
                      </a:cxn>
                      <a:cxn ang="0">
                        <a:pos x="288" y="0"/>
                      </a:cxn>
                      <a:cxn ang="0">
                        <a:pos x="636" y="348"/>
                      </a:cxn>
                      <a:cxn ang="0">
                        <a:pos x="336" y="468"/>
                      </a:cxn>
                      <a:cxn ang="0">
                        <a:pos x="0" y="96"/>
                      </a:cxn>
                    </a:cxnLst>
                    <a:rect l="0" t="0" r="r" b="b"/>
                    <a:pathLst>
                      <a:path w="636" h="468">
                        <a:moveTo>
                          <a:pt x="0" y="96"/>
                        </a:moveTo>
                        <a:lnTo>
                          <a:pt x="288" y="0"/>
                        </a:lnTo>
                        <a:lnTo>
                          <a:pt x="636" y="348"/>
                        </a:lnTo>
                        <a:lnTo>
                          <a:pt x="336" y="468"/>
                        </a:lnTo>
                        <a:lnTo>
                          <a:pt x="0" y="96"/>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95699" name="Freeform 115"/>
                  <p:cNvSpPr>
                    <a:spLocks/>
                  </p:cNvSpPr>
                  <p:nvPr/>
                </p:nvSpPr>
                <p:spPr bwMode="gray">
                  <a:xfrm>
                    <a:off x="1534" y="3144"/>
                    <a:ext cx="783" cy="661"/>
                  </a:xfrm>
                  <a:custGeom>
                    <a:avLst/>
                    <a:gdLst/>
                    <a:ahLst/>
                    <a:cxnLst>
                      <a:cxn ang="0">
                        <a:pos x="0" y="108"/>
                      </a:cxn>
                      <a:cxn ang="0">
                        <a:pos x="312" y="0"/>
                      </a:cxn>
                      <a:cxn ang="0">
                        <a:pos x="780" y="540"/>
                      </a:cxn>
                      <a:cxn ang="0">
                        <a:pos x="516" y="660"/>
                      </a:cxn>
                      <a:cxn ang="0">
                        <a:pos x="0" y="108"/>
                      </a:cxn>
                    </a:cxnLst>
                    <a:rect l="0" t="0" r="r" b="b"/>
                    <a:pathLst>
                      <a:path w="780" h="660">
                        <a:moveTo>
                          <a:pt x="0" y="108"/>
                        </a:moveTo>
                        <a:lnTo>
                          <a:pt x="312" y="0"/>
                        </a:lnTo>
                        <a:lnTo>
                          <a:pt x="780" y="540"/>
                        </a:lnTo>
                        <a:lnTo>
                          <a:pt x="516" y="660"/>
                        </a:lnTo>
                        <a:lnTo>
                          <a:pt x="0" y="108"/>
                        </a:lnTo>
                        <a:close/>
                      </a:path>
                    </a:pathLst>
                  </a:custGeom>
                  <a:solidFill>
                    <a:srgbClr val="000080"/>
                  </a:solidFill>
                  <a:ln w="15875">
                    <a:solidFill>
                      <a:srgbClr val="000000"/>
                    </a:solidFill>
                    <a:prstDash val="solid"/>
                    <a:round/>
                    <a:headEnd/>
                    <a:tailEnd/>
                  </a:ln>
                </p:spPr>
                <p:txBody>
                  <a:bodyPr/>
                  <a:lstStyle/>
                  <a:p>
                    <a:pPr>
                      <a:defRPr/>
                    </a:pPr>
                    <a:endParaRPr lang="en-GB"/>
                  </a:p>
                </p:txBody>
              </p:sp>
            </p:grpSp>
            <p:sp>
              <p:nvSpPr>
                <p:cNvPr id="195700" name="Freeform 116"/>
                <p:cNvSpPr>
                  <a:spLocks/>
                </p:cNvSpPr>
                <p:nvPr/>
              </p:nvSpPr>
              <p:spPr bwMode="gray">
                <a:xfrm>
                  <a:off x="1013" y="3252"/>
                  <a:ext cx="492" cy="302"/>
                </a:xfrm>
                <a:custGeom>
                  <a:avLst/>
                  <a:gdLst/>
                  <a:ahLst/>
                  <a:cxnLst>
                    <a:cxn ang="0">
                      <a:pos x="0" y="0"/>
                    </a:cxn>
                    <a:cxn ang="0">
                      <a:pos x="216" y="228"/>
                    </a:cxn>
                    <a:cxn ang="0">
                      <a:pos x="456" y="108"/>
                    </a:cxn>
                    <a:cxn ang="0">
                      <a:pos x="768" y="492"/>
                    </a:cxn>
                    <a:cxn ang="0">
                      <a:pos x="1008" y="396"/>
                    </a:cxn>
                    <a:cxn ang="0">
                      <a:pos x="1536" y="924"/>
                    </a:cxn>
                  </a:cxnLst>
                  <a:rect l="0" t="0" r="r" b="b"/>
                  <a:pathLst>
                    <a:path w="1536" h="924">
                      <a:moveTo>
                        <a:pt x="0" y="0"/>
                      </a:moveTo>
                      <a:lnTo>
                        <a:pt x="216" y="228"/>
                      </a:lnTo>
                      <a:lnTo>
                        <a:pt x="456" y="108"/>
                      </a:lnTo>
                      <a:lnTo>
                        <a:pt x="768" y="492"/>
                      </a:lnTo>
                      <a:lnTo>
                        <a:pt x="1008" y="396"/>
                      </a:lnTo>
                      <a:lnTo>
                        <a:pt x="1536" y="924"/>
                      </a:lnTo>
                    </a:path>
                  </a:pathLst>
                </a:custGeom>
                <a:noFill/>
                <a:ln w="25400" cap="flat" cmpd="sng">
                  <a:solidFill>
                    <a:srgbClr val="FF0000"/>
                  </a:solidFill>
                  <a:prstDash val="solid"/>
                  <a:round/>
                  <a:headEnd/>
                  <a:tailEnd type="triangle" w="med" len="med"/>
                </a:ln>
                <a:effectLst/>
              </p:spPr>
              <p:txBody>
                <a:bodyPr anchor="ctr">
                  <a:spAutoFit/>
                </a:bodyPr>
                <a:lstStyle/>
                <a:p>
                  <a:pPr>
                    <a:defRPr/>
                  </a:pPr>
                  <a:endParaRPr lang="en-GB"/>
                </a:p>
              </p:txBody>
            </p:sp>
          </p:grpSp>
          <p:sp>
            <p:nvSpPr>
              <p:cNvPr id="195701" name="Freeform 117"/>
              <p:cNvSpPr>
                <a:spLocks/>
              </p:cNvSpPr>
              <p:nvPr/>
            </p:nvSpPr>
            <p:spPr bwMode="gray">
              <a:xfrm>
                <a:off x="3944" y="3792"/>
                <a:ext cx="1152" cy="288"/>
              </a:xfrm>
              <a:custGeom>
                <a:avLst/>
                <a:gdLst/>
                <a:ahLst/>
                <a:cxnLst>
                  <a:cxn ang="0">
                    <a:pos x="0" y="1728"/>
                  </a:cxn>
                  <a:cxn ang="0">
                    <a:pos x="552" y="492"/>
                  </a:cxn>
                  <a:cxn ang="0">
                    <a:pos x="540" y="1440"/>
                  </a:cxn>
                  <a:cxn ang="0">
                    <a:pos x="708" y="1224"/>
                  </a:cxn>
                  <a:cxn ang="0">
                    <a:pos x="816" y="1512"/>
                  </a:cxn>
                  <a:cxn ang="0">
                    <a:pos x="972" y="1296"/>
                  </a:cxn>
                  <a:cxn ang="0">
                    <a:pos x="1020" y="1476"/>
                  </a:cxn>
                  <a:cxn ang="0">
                    <a:pos x="1320" y="1740"/>
                  </a:cxn>
                  <a:cxn ang="0">
                    <a:pos x="1668" y="468"/>
                  </a:cxn>
                  <a:cxn ang="0">
                    <a:pos x="1764" y="1056"/>
                  </a:cxn>
                  <a:cxn ang="0">
                    <a:pos x="1968" y="684"/>
                  </a:cxn>
                  <a:cxn ang="0">
                    <a:pos x="2064" y="1416"/>
                  </a:cxn>
                  <a:cxn ang="0">
                    <a:pos x="2508" y="360"/>
                  </a:cxn>
                  <a:cxn ang="0">
                    <a:pos x="2628" y="1800"/>
                  </a:cxn>
                  <a:cxn ang="0">
                    <a:pos x="2736" y="1440"/>
                  </a:cxn>
                  <a:cxn ang="0">
                    <a:pos x="2880" y="1752"/>
                  </a:cxn>
                  <a:cxn ang="0">
                    <a:pos x="2928" y="1464"/>
                  </a:cxn>
                  <a:cxn ang="0">
                    <a:pos x="3072" y="1740"/>
                  </a:cxn>
                  <a:cxn ang="0">
                    <a:pos x="3252" y="924"/>
                  </a:cxn>
                  <a:cxn ang="0">
                    <a:pos x="3312" y="1236"/>
                  </a:cxn>
                  <a:cxn ang="0">
                    <a:pos x="3396" y="1668"/>
                  </a:cxn>
                  <a:cxn ang="0">
                    <a:pos x="3600" y="480"/>
                  </a:cxn>
                  <a:cxn ang="0">
                    <a:pos x="3816" y="1608"/>
                  </a:cxn>
                  <a:cxn ang="0">
                    <a:pos x="4356" y="0"/>
                  </a:cxn>
                  <a:cxn ang="0">
                    <a:pos x="4548" y="1668"/>
                  </a:cxn>
                  <a:cxn ang="0">
                    <a:pos x="4692" y="1356"/>
                  </a:cxn>
                  <a:cxn ang="0">
                    <a:pos x="4884" y="1900"/>
                  </a:cxn>
                  <a:cxn ang="0">
                    <a:pos x="4956" y="1620"/>
                  </a:cxn>
                  <a:cxn ang="0">
                    <a:pos x="5064" y="1900"/>
                  </a:cxn>
                  <a:cxn ang="0">
                    <a:pos x="5484" y="684"/>
                  </a:cxn>
                  <a:cxn ang="0">
                    <a:pos x="5644" y="1392"/>
                  </a:cxn>
                </a:cxnLst>
                <a:rect l="0" t="0" r="r" b="b"/>
                <a:pathLst>
                  <a:path w="5645" h="1901">
                    <a:moveTo>
                      <a:pt x="0" y="1728"/>
                    </a:moveTo>
                    <a:lnTo>
                      <a:pt x="552" y="492"/>
                    </a:lnTo>
                    <a:lnTo>
                      <a:pt x="540" y="1440"/>
                    </a:lnTo>
                    <a:lnTo>
                      <a:pt x="708" y="1224"/>
                    </a:lnTo>
                    <a:lnTo>
                      <a:pt x="816" y="1512"/>
                    </a:lnTo>
                    <a:lnTo>
                      <a:pt x="972" y="1296"/>
                    </a:lnTo>
                    <a:lnTo>
                      <a:pt x="1020" y="1476"/>
                    </a:lnTo>
                    <a:lnTo>
                      <a:pt x="1320" y="1740"/>
                    </a:lnTo>
                    <a:lnTo>
                      <a:pt x="1668" y="468"/>
                    </a:lnTo>
                    <a:lnTo>
                      <a:pt x="1764" y="1056"/>
                    </a:lnTo>
                    <a:lnTo>
                      <a:pt x="1968" y="684"/>
                    </a:lnTo>
                    <a:lnTo>
                      <a:pt x="2064" y="1416"/>
                    </a:lnTo>
                    <a:lnTo>
                      <a:pt x="2508" y="360"/>
                    </a:lnTo>
                    <a:lnTo>
                      <a:pt x="2628" y="1800"/>
                    </a:lnTo>
                    <a:lnTo>
                      <a:pt x="2736" y="1440"/>
                    </a:lnTo>
                    <a:lnTo>
                      <a:pt x="2880" y="1752"/>
                    </a:lnTo>
                    <a:lnTo>
                      <a:pt x="2928" y="1464"/>
                    </a:lnTo>
                    <a:lnTo>
                      <a:pt x="3072" y="1740"/>
                    </a:lnTo>
                    <a:lnTo>
                      <a:pt x="3252" y="924"/>
                    </a:lnTo>
                    <a:lnTo>
                      <a:pt x="3312" y="1236"/>
                    </a:lnTo>
                    <a:lnTo>
                      <a:pt x="3396" y="1668"/>
                    </a:lnTo>
                    <a:lnTo>
                      <a:pt x="3600" y="480"/>
                    </a:lnTo>
                    <a:lnTo>
                      <a:pt x="3816" y="1608"/>
                    </a:lnTo>
                    <a:lnTo>
                      <a:pt x="4356" y="0"/>
                    </a:lnTo>
                    <a:lnTo>
                      <a:pt x="4548" y="1668"/>
                    </a:lnTo>
                    <a:lnTo>
                      <a:pt x="4692" y="1356"/>
                    </a:lnTo>
                    <a:lnTo>
                      <a:pt x="4884" y="1900"/>
                    </a:lnTo>
                    <a:lnTo>
                      <a:pt x="4956" y="1620"/>
                    </a:lnTo>
                    <a:lnTo>
                      <a:pt x="5064" y="1900"/>
                    </a:lnTo>
                    <a:lnTo>
                      <a:pt x="5484" y="684"/>
                    </a:lnTo>
                    <a:lnTo>
                      <a:pt x="5644" y="1392"/>
                    </a:lnTo>
                  </a:path>
                </a:pathLst>
              </a:custGeom>
              <a:noFill/>
              <a:ln w="22225" cap="rnd" cmpd="sng">
                <a:solidFill>
                  <a:srgbClr val="CC3300"/>
                </a:solidFill>
                <a:prstDash val="solid"/>
                <a:round/>
                <a:headEnd type="none" w="sm" len="sm"/>
                <a:tailEnd type="none" w="sm" len="sm"/>
              </a:ln>
              <a:effectLst/>
            </p:spPr>
            <p:txBody>
              <a:bodyPr/>
              <a:lstStyle/>
              <a:p>
                <a:pPr>
                  <a:defRPr/>
                </a:pPr>
                <a:endParaRPr lang="en-GB"/>
              </a:p>
            </p:txBody>
          </p:sp>
          <p:grpSp>
            <p:nvGrpSpPr>
              <p:cNvPr id="14" name="Group 118"/>
              <p:cNvGrpSpPr>
                <a:grpSpLocks/>
              </p:cNvGrpSpPr>
              <p:nvPr/>
            </p:nvGrpSpPr>
            <p:grpSpPr bwMode="auto">
              <a:xfrm flipV="1">
                <a:off x="3888" y="2968"/>
                <a:ext cx="864" cy="376"/>
                <a:chOff x="912" y="2400"/>
                <a:chExt cx="3768" cy="1792"/>
              </a:xfrm>
            </p:grpSpPr>
            <p:sp>
              <p:nvSpPr>
                <p:cNvPr id="195703" name="Freeform 119"/>
                <p:cNvSpPr>
                  <a:spLocks/>
                </p:cNvSpPr>
                <p:nvPr/>
              </p:nvSpPr>
              <p:spPr bwMode="gray">
                <a:xfrm>
                  <a:off x="912" y="2686"/>
                  <a:ext cx="279" cy="377"/>
                </a:xfrm>
                <a:custGeom>
                  <a:avLst/>
                  <a:gdLst/>
                  <a:ahLst/>
                  <a:cxnLst>
                    <a:cxn ang="0">
                      <a:pos x="75" y="397"/>
                    </a:cxn>
                    <a:cxn ang="0">
                      <a:pos x="0" y="272"/>
                    </a:cxn>
                    <a:cxn ang="0">
                      <a:pos x="112" y="0"/>
                    </a:cxn>
                    <a:cxn ang="0">
                      <a:pos x="201" y="76"/>
                    </a:cxn>
                    <a:cxn ang="0">
                      <a:pos x="75" y="397"/>
                    </a:cxn>
                  </a:cxnLst>
                  <a:rect l="0" t="0" r="r" b="b"/>
                  <a:pathLst>
                    <a:path w="201" h="397">
                      <a:moveTo>
                        <a:pt x="75" y="397"/>
                      </a:moveTo>
                      <a:lnTo>
                        <a:pt x="0" y="272"/>
                      </a:lnTo>
                      <a:lnTo>
                        <a:pt x="112" y="0"/>
                      </a:lnTo>
                      <a:lnTo>
                        <a:pt x="201" y="76"/>
                      </a:lnTo>
                      <a:lnTo>
                        <a:pt x="75" y="397"/>
                      </a:lnTo>
                      <a:close/>
                    </a:path>
                  </a:pathLst>
                </a:custGeom>
                <a:solidFill>
                  <a:srgbClr val="008000"/>
                </a:solidFill>
                <a:ln w="6350">
                  <a:noFill/>
                  <a:prstDash val="solid"/>
                  <a:round/>
                  <a:headEnd/>
                  <a:tailEnd/>
                </a:ln>
              </p:spPr>
              <p:txBody>
                <a:bodyPr/>
                <a:lstStyle/>
                <a:p>
                  <a:pPr>
                    <a:defRPr/>
                  </a:pPr>
                  <a:endParaRPr lang="en-GB"/>
                </a:p>
              </p:txBody>
            </p:sp>
            <p:sp>
              <p:nvSpPr>
                <p:cNvPr id="195704" name="Freeform 120"/>
                <p:cNvSpPr>
                  <a:spLocks/>
                </p:cNvSpPr>
                <p:nvPr/>
              </p:nvSpPr>
              <p:spPr bwMode="gray">
                <a:xfrm>
                  <a:off x="1296" y="2400"/>
                  <a:ext cx="606" cy="353"/>
                </a:xfrm>
                <a:custGeom>
                  <a:avLst/>
                  <a:gdLst/>
                  <a:ahLst/>
                  <a:cxnLst>
                    <a:cxn ang="0">
                      <a:pos x="0" y="239"/>
                    </a:cxn>
                    <a:cxn ang="0">
                      <a:pos x="170" y="369"/>
                    </a:cxn>
                    <a:cxn ang="0">
                      <a:pos x="315" y="378"/>
                    </a:cxn>
                    <a:cxn ang="0">
                      <a:pos x="440" y="114"/>
                    </a:cxn>
                    <a:cxn ang="0">
                      <a:pos x="223" y="0"/>
                    </a:cxn>
                    <a:cxn ang="0">
                      <a:pos x="0" y="239"/>
                    </a:cxn>
                  </a:cxnLst>
                  <a:rect l="0" t="0" r="r" b="b"/>
                  <a:pathLst>
                    <a:path w="440" h="378">
                      <a:moveTo>
                        <a:pt x="0" y="239"/>
                      </a:moveTo>
                      <a:lnTo>
                        <a:pt x="170" y="369"/>
                      </a:lnTo>
                      <a:lnTo>
                        <a:pt x="315" y="378"/>
                      </a:lnTo>
                      <a:lnTo>
                        <a:pt x="440" y="114"/>
                      </a:lnTo>
                      <a:lnTo>
                        <a:pt x="223" y="0"/>
                      </a:lnTo>
                      <a:lnTo>
                        <a:pt x="0" y="239"/>
                      </a:lnTo>
                      <a:close/>
                    </a:path>
                  </a:pathLst>
                </a:custGeom>
                <a:solidFill>
                  <a:srgbClr val="008000"/>
                </a:solidFill>
                <a:ln w="6350">
                  <a:noFill/>
                  <a:prstDash val="solid"/>
                  <a:round/>
                  <a:headEnd/>
                  <a:tailEnd/>
                </a:ln>
              </p:spPr>
              <p:txBody>
                <a:bodyPr/>
                <a:lstStyle/>
                <a:p>
                  <a:pPr>
                    <a:defRPr/>
                  </a:pPr>
                  <a:endParaRPr lang="en-GB"/>
                </a:p>
              </p:txBody>
            </p:sp>
            <p:sp>
              <p:nvSpPr>
                <p:cNvPr id="195705" name="Freeform 121"/>
                <p:cNvSpPr>
                  <a:spLocks/>
                </p:cNvSpPr>
                <p:nvPr/>
              </p:nvSpPr>
              <p:spPr bwMode="gray">
                <a:xfrm>
                  <a:off x="1871" y="2638"/>
                  <a:ext cx="567" cy="491"/>
                </a:xfrm>
                <a:custGeom>
                  <a:avLst/>
                  <a:gdLst/>
                  <a:ahLst/>
                  <a:cxnLst>
                    <a:cxn ang="0">
                      <a:pos x="0" y="108"/>
                    </a:cxn>
                    <a:cxn ang="0">
                      <a:pos x="235" y="0"/>
                    </a:cxn>
                    <a:cxn ang="0">
                      <a:pos x="327" y="158"/>
                    </a:cxn>
                    <a:cxn ang="0">
                      <a:pos x="380" y="295"/>
                    </a:cxn>
                    <a:cxn ang="0">
                      <a:pos x="413" y="490"/>
                    </a:cxn>
                    <a:cxn ang="0">
                      <a:pos x="219" y="522"/>
                    </a:cxn>
                    <a:cxn ang="0">
                      <a:pos x="0" y="108"/>
                    </a:cxn>
                  </a:cxnLst>
                  <a:rect l="0" t="0" r="r" b="b"/>
                  <a:pathLst>
                    <a:path w="413" h="522">
                      <a:moveTo>
                        <a:pt x="0" y="108"/>
                      </a:moveTo>
                      <a:lnTo>
                        <a:pt x="235" y="0"/>
                      </a:lnTo>
                      <a:lnTo>
                        <a:pt x="327" y="158"/>
                      </a:lnTo>
                      <a:lnTo>
                        <a:pt x="380" y="295"/>
                      </a:lnTo>
                      <a:lnTo>
                        <a:pt x="413" y="490"/>
                      </a:lnTo>
                      <a:lnTo>
                        <a:pt x="219" y="522"/>
                      </a:lnTo>
                      <a:lnTo>
                        <a:pt x="0" y="108"/>
                      </a:lnTo>
                      <a:close/>
                    </a:path>
                  </a:pathLst>
                </a:custGeom>
                <a:solidFill>
                  <a:srgbClr val="008000"/>
                </a:solidFill>
                <a:ln w="6350">
                  <a:noFill/>
                  <a:prstDash val="solid"/>
                  <a:round/>
                  <a:headEnd/>
                  <a:tailEnd/>
                </a:ln>
              </p:spPr>
              <p:txBody>
                <a:bodyPr/>
                <a:lstStyle/>
                <a:p>
                  <a:pPr>
                    <a:defRPr/>
                  </a:pPr>
                  <a:endParaRPr lang="en-GB"/>
                </a:p>
              </p:txBody>
            </p:sp>
            <p:sp>
              <p:nvSpPr>
                <p:cNvPr id="195706" name="Freeform 122"/>
                <p:cNvSpPr>
                  <a:spLocks/>
                </p:cNvSpPr>
                <p:nvPr/>
              </p:nvSpPr>
              <p:spPr bwMode="gray">
                <a:xfrm>
                  <a:off x="2495" y="2977"/>
                  <a:ext cx="532" cy="267"/>
                </a:xfrm>
                <a:custGeom>
                  <a:avLst/>
                  <a:gdLst/>
                  <a:ahLst/>
                  <a:cxnLst>
                    <a:cxn ang="0">
                      <a:pos x="72" y="0"/>
                    </a:cxn>
                    <a:cxn ang="0">
                      <a:pos x="0" y="263"/>
                    </a:cxn>
                    <a:cxn ang="0">
                      <a:pos x="122" y="284"/>
                    </a:cxn>
                    <a:cxn ang="0">
                      <a:pos x="300" y="277"/>
                    </a:cxn>
                    <a:cxn ang="0">
                      <a:pos x="385" y="34"/>
                    </a:cxn>
                    <a:cxn ang="0">
                      <a:pos x="72" y="0"/>
                    </a:cxn>
                  </a:cxnLst>
                  <a:rect l="0" t="0" r="r" b="b"/>
                  <a:pathLst>
                    <a:path w="385" h="284">
                      <a:moveTo>
                        <a:pt x="72" y="0"/>
                      </a:moveTo>
                      <a:lnTo>
                        <a:pt x="0" y="263"/>
                      </a:lnTo>
                      <a:lnTo>
                        <a:pt x="122" y="284"/>
                      </a:lnTo>
                      <a:lnTo>
                        <a:pt x="300" y="277"/>
                      </a:lnTo>
                      <a:lnTo>
                        <a:pt x="385" y="34"/>
                      </a:lnTo>
                      <a:lnTo>
                        <a:pt x="72" y="0"/>
                      </a:lnTo>
                      <a:close/>
                    </a:path>
                  </a:pathLst>
                </a:custGeom>
                <a:solidFill>
                  <a:srgbClr val="008000"/>
                </a:solidFill>
                <a:ln w="6350">
                  <a:noFill/>
                  <a:prstDash val="solid"/>
                  <a:round/>
                  <a:headEnd/>
                  <a:tailEnd/>
                </a:ln>
              </p:spPr>
              <p:txBody>
                <a:bodyPr/>
                <a:lstStyle/>
                <a:p>
                  <a:pPr>
                    <a:defRPr/>
                  </a:pPr>
                  <a:endParaRPr lang="en-GB"/>
                </a:p>
              </p:txBody>
            </p:sp>
            <p:sp>
              <p:nvSpPr>
                <p:cNvPr id="195707" name="Freeform 123"/>
                <p:cNvSpPr>
                  <a:spLocks/>
                </p:cNvSpPr>
                <p:nvPr/>
              </p:nvSpPr>
              <p:spPr bwMode="gray">
                <a:xfrm>
                  <a:off x="2639" y="3358"/>
                  <a:ext cx="236" cy="291"/>
                </a:xfrm>
                <a:custGeom>
                  <a:avLst/>
                  <a:gdLst/>
                  <a:ahLst/>
                  <a:cxnLst>
                    <a:cxn ang="0">
                      <a:pos x="102" y="0"/>
                    </a:cxn>
                    <a:cxn ang="0">
                      <a:pos x="0" y="0"/>
                    </a:cxn>
                    <a:cxn ang="0">
                      <a:pos x="17" y="194"/>
                    </a:cxn>
                    <a:cxn ang="0">
                      <a:pos x="124" y="166"/>
                    </a:cxn>
                    <a:cxn ang="0">
                      <a:pos x="102" y="0"/>
                    </a:cxn>
                  </a:cxnLst>
                  <a:rect l="0" t="0" r="r" b="b"/>
                  <a:pathLst>
                    <a:path w="124" h="194">
                      <a:moveTo>
                        <a:pt x="102" y="0"/>
                      </a:moveTo>
                      <a:lnTo>
                        <a:pt x="0" y="0"/>
                      </a:lnTo>
                      <a:lnTo>
                        <a:pt x="17" y="194"/>
                      </a:lnTo>
                      <a:lnTo>
                        <a:pt x="124" y="166"/>
                      </a:lnTo>
                      <a:lnTo>
                        <a:pt x="102" y="0"/>
                      </a:lnTo>
                      <a:close/>
                    </a:path>
                  </a:pathLst>
                </a:custGeom>
                <a:solidFill>
                  <a:srgbClr val="008000"/>
                </a:solidFill>
                <a:ln w="6350">
                  <a:noFill/>
                  <a:prstDash val="solid"/>
                  <a:round/>
                  <a:headEnd/>
                  <a:tailEnd/>
                </a:ln>
              </p:spPr>
              <p:txBody>
                <a:bodyPr/>
                <a:lstStyle/>
                <a:p>
                  <a:pPr>
                    <a:defRPr/>
                  </a:pPr>
                  <a:endParaRPr lang="en-GB"/>
                </a:p>
              </p:txBody>
            </p:sp>
            <p:sp>
              <p:nvSpPr>
                <p:cNvPr id="195708" name="Freeform 124"/>
                <p:cNvSpPr>
                  <a:spLocks/>
                </p:cNvSpPr>
                <p:nvPr/>
              </p:nvSpPr>
              <p:spPr bwMode="gray">
                <a:xfrm>
                  <a:off x="2975" y="3553"/>
                  <a:ext cx="214" cy="124"/>
                </a:xfrm>
                <a:custGeom>
                  <a:avLst/>
                  <a:gdLst/>
                  <a:ahLst/>
                  <a:cxnLst>
                    <a:cxn ang="0">
                      <a:pos x="0" y="138"/>
                    </a:cxn>
                    <a:cxn ang="0">
                      <a:pos x="156" y="0"/>
                    </a:cxn>
                    <a:cxn ang="0">
                      <a:pos x="156" y="115"/>
                    </a:cxn>
                    <a:cxn ang="0">
                      <a:pos x="0" y="138"/>
                    </a:cxn>
                  </a:cxnLst>
                  <a:rect l="0" t="0" r="r" b="b"/>
                  <a:pathLst>
                    <a:path w="156" h="138">
                      <a:moveTo>
                        <a:pt x="0" y="138"/>
                      </a:moveTo>
                      <a:lnTo>
                        <a:pt x="156" y="0"/>
                      </a:lnTo>
                      <a:lnTo>
                        <a:pt x="156" y="115"/>
                      </a:lnTo>
                      <a:lnTo>
                        <a:pt x="0" y="138"/>
                      </a:lnTo>
                      <a:close/>
                    </a:path>
                  </a:pathLst>
                </a:custGeom>
                <a:solidFill>
                  <a:srgbClr val="008000"/>
                </a:solidFill>
                <a:ln w="6350">
                  <a:noFill/>
                  <a:prstDash val="solid"/>
                  <a:round/>
                  <a:headEnd/>
                  <a:tailEnd/>
                </a:ln>
              </p:spPr>
              <p:txBody>
                <a:bodyPr/>
                <a:lstStyle/>
                <a:p>
                  <a:pPr>
                    <a:defRPr/>
                  </a:pPr>
                  <a:endParaRPr lang="en-GB"/>
                </a:p>
              </p:txBody>
            </p:sp>
            <p:sp>
              <p:nvSpPr>
                <p:cNvPr id="195709" name="Freeform 125"/>
                <p:cNvSpPr>
                  <a:spLocks/>
                </p:cNvSpPr>
                <p:nvPr/>
              </p:nvSpPr>
              <p:spPr bwMode="gray">
                <a:xfrm>
                  <a:off x="3838" y="3263"/>
                  <a:ext cx="842" cy="929"/>
                </a:xfrm>
                <a:custGeom>
                  <a:avLst/>
                  <a:gdLst/>
                  <a:ahLst/>
                  <a:cxnLst>
                    <a:cxn ang="0">
                      <a:pos x="128" y="0"/>
                    </a:cxn>
                    <a:cxn ang="0">
                      <a:pos x="151" y="328"/>
                    </a:cxn>
                    <a:cxn ang="0">
                      <a:pos x="0" y="396"/>
                    </a:cxn>
                    <a:cxn ang="0">
                      <a:pos x="89" y="1099"/>
                    </a:cxn>
                    <a:cxn ang="0">
                      <a:pos x="274" y="1219"/>
                    </a:cxn>
                    <a:cxn ang="0">
                      <a:pos x="355" y="969"/>
                    </a:cxn>
                    <a:cxn ang="0">
                      <a:pos x="588" y="915"/>
                    </a:cxn>
                    <a:cxn ang="0">
                      <a:pos x="766" y="653"/>
                    </a:cxn>
                    <a:cxn ang="0">
                      <a:pos x="580" y="240"/>
                    </a:cxn>
                    <a:cxn ang="0">
                      <a:pos x="128" y="0"/>
                    </a:cxn>
                  </a:cxnLst>
                  <a:rect l="0" t="0" r="r" b="b"/>
                  <a:pathLst>
                    <a:path w="766" h="1219">
                      <a:moveTo>
                        <a:pt x="128" y="0"/>
                      </a:moveTo>
                      <a:lnTo>
                        <a:pt x="151" y="328"/>
                      </a:lnTo>
                      <a:lnTo>
                        <a:pt x="0" y="396"/>
                      </a:lnTo>
                      <a:lnTo>
                        <a:pt x="89" y="1099"/>
                      </a:lnTo>
                      <a:lnTo>
                        <a:pt x="274" y="1219"/>
                      </a:lnTo>
                      <a:lnTo>
                        <a:pt x="355" y="969"/>
                      </a:lnTo>
                      <a:lnTo>
                        <a:pt x="588" y="915"/>
                      </a:lnTo>
                      <a:lnTo>
                        <a:pt x="766" y="653"/>
                      </a:lnTo>
                      <a:lnTo>
                        <a:pt x="580" y="240"/>
                      </a:lnTo>
                      <a:lnTo>
                        <a:pt x="128" y="0"/>
                      </a:lnTo>
                      <a:close/>
                    </a:path>
                  </a:pathLst>
                </a:custGeom>
                <a:solidFill>
                  <a:srgbClr val="008000"/>
                </a:solidFill>
                <a:ln w="6350">
                  <a:noFill/>
                  <a:prstDash val="solid"/>
                  <a:round/>
                  <a:headEnd/>
                  <a:tailEnd/>
                </a:ln>
              </p:spPr>
              <p:txBody>
                <a:bodyPr/>
                <a:lstStyle/>
                <a:p>
                  <a:pPr>
                    <a:defRPr/>
                  </a:pPr>
                  <a:endParaRPr lang="en-GB"/>
                </a:p>
              </p:txBody>
            </p:sp>
            <p:sp>
              <p:nvSpPr>
                <p:cNvPr id="195710" name="Freeform 126"/>
                <p:cNvSpPr>
                  <a:spLocks/>
                </p:cNvSpPr>
                <p:nvPr/>
              </p:nvSpPr>
              <p:spPr bwMode="gray">
                <a:xfrm>
                  <a:off x="3023" y="3024"/>
                  <a:ext cx="580" cy="443"/>
                </a:xfrm>
                <a:custGeom>
                  <a:avLst/>
                  <a:gdLst/>
                  <a:ahLst/>
                  <a:cxnLst>
                    <a:cxn ang="0">
                      <a:pos x="85" y="0"/>
                    </a:cxn>
                    <a:cxn ang="0">
                      <a:pos x="0" y="140"/>
                    </a:cxn>
                    <a:cxn ang="0">
                      <a:pos x="36" y="249"/>
                    </a:cxn>
                    <a:cxn ang="0">
                      <a:pos x="79" y="367"/>
                    </a:cxn>
                    <a:cxn ang="0">
                      <a:pos x="197" y="471"/>
                    </a:cxn>
                    <a:cxn ang="0">
                      <a:pos x="414" y="397"/>
                    </a:cxn>
                    <a:cxn ang="0">
                      <a:pos x="422" y="203"/>
                    </a:cxn>
                    <a:cxn ang="0">
                      <a:pos x="162" y="132"/>
                    </a:cxn>
                    <a:cxn ang="0">
                      <a:pos x="85" y="0"/>
                    </a:cxn>
                  </a:cxnLst>
                  <a:rect l="0" t="0" r="r" b="b"/>
                  <a:pathLst>
                    <a:path w="422" h="471">
                      <a:moveTo>
                        <a:pt x="85" y="0"/>
                      </a:moveTo>
                      <a:lnTo>
                        <a:pt x="0" y="140"/>
                      </a:lnTo>
                      <a:lnTo>
                        <a:pt x="36" y="249"/>
                      </a:lnTo>
                      <a:lnTo>
                        <a:pt x="79" y="367"/>
                      </a:lnTo>
                      <a:lnTo>
                        <a:pt x="197" y="471"/>
                      </a:lnTo>
                      <a:lnTo>
                        <a:pt x="414" y="397"/>
                      </a:lnTo>
                      <a:lnTo>
                        <a:pt x="422" y="203"/>
                      </a:lnTo>
                      <a:lnTo>
                        <a:pt x="162" y="132"/>
                      </a:lnTo>
                      <a:lnTo>
                        <a:pt x="85" y="0"/>
                      </a:lnTo>
                      <a:close/>
                    </a:path>
                  </a:pathLst>
                </a:custGeom>
                <a:solidFill>
                  <a:srgbClr val="008000"/>
                </a:solidFill>
                <a:ln w="6350">
                  <a:noFill/>
                  <a:prstDash val="solid"/>
                  <a:round/>
                  <a:headEnd/>
                  <a:tailEnd/>
                </a:ln>
              </p:spPr>
              <p:txBody>
                <a:bodyPr/>
                <a:lstStyle/>
                <a:p>
                  <a:pPr>
                    <a:defRPr/>
                  </a:pPr>
                  <a:endParaRPr lang="en-GB"/>
                </a:p>
              </p:txBody>
            </p:sp>
          </p:grpSp>
        </p:grpSp>
        <p:sp>
          <p:nvSpPr>
            <p:cNvPr id="61447" name="Text Box 135"/>
            <p:cNvSpPr txBox="1">
              <a:spLocks noChangeArrowheads="1"/>
            </p:cNvSpPr>
            <p:nvPr/>
          </p:nvSpPr>
          <p:spPr bwMode="auto">
            <a:xfrm>
              <a:off x="80" y="2864"/>
              <a:ext cx="3760" cy="1270"/>
            </a:xfrm>
            <a:prstGeom prst="rect">
              <a:avLst/>
            </a:prstGeom>
            <a:noFill/>
            <a:ln w="9525">
              <a:noFill/>
              <a:miter lim="800000"/>
              <a:headEnd/>
              <a:tailEnd/>
            </a:ln>
          </p:spPr>
          <p:txBody>
            <a:bodyPr>
              <a:spAutoFit/>
            </a:bodyPr>
            <a:lstStyle/>
            <a:p>
              <a:pPr marL="863600" lvl="1" indent="-673100" algn="l">
                <a:lnSpc>
                  <a:spcPct val="70000"/>
                </a:lnSpc>
                <a:spcBef>
                  <a:spcPct val="80000"/>
                </a:spcBef>
              </a:pPr>
              <a:r>
                <a:rPr lang="en-US" sz="2600" b="1">
                  <a:solidFill>
                    <a:srgbClr val="800000"/>
                  </a:solidFill>
                  <a:effectLst/>
                  <a:latin typeface="Arial" pitchFamily="34" charset="0"/>
                </a:rPr>
                <a:t>AND</a:t>
              </a:r>
              <a:r>
                <a:rPr lang="en-US" sz="2600">
                  <a:solidFill>
                    <a:srgbClr val="800000"/>
                  </a:solidFill>
                  <a:effectLst/>
                  <a:latin typeface="Arial" pitchFamily="34" charset="0"/>
                </a:rPr>
                <a:t> </a:t>
              </a:r>
              <a:r>
                <a:rPr lang="en-US" sz="2600">
                  <a:effectLst/>
                  <a:latin typeface="Arial" pitchFamily="34" charset="0"/>
                </a:rPr>
                <a:t>at least</a:t>
              </a:r>
              <a:r>
                <a:rPr lang="en-US" sz="2600">
                  <a:solidFill>
                    <a:srgbClr val="800000"/>
                  </a:solidFill>
                  <a:effectLst/>
                  <a:latin typeface="Arial" pitchFamily="34" charset="0"/>
                </a:rPr>
                <a:t> </a:t>
              </a:r>
              <a:r>
                <a:rPr lang="en-US" sz="2600" b="1">
                  <a:solidFill>
                    <a:srgbClr val="800000"/>
                  </a:solidFill>
                  <a:effectLst/>
                  <a:latin typeface="Arial" pitchFamily="34" charset="0"/>
                </a:rPr>
                <a:t>TWO</a:t>
              </a:r>
              <a:r>
                <a:rPr lang="en-US" sz="2600">
                  <a:solidFill>
                    <a:srgbClr val="800000"/>
                  </a:solidFill>
                  <a:effectLst/>
                  <a:latin typeface="Arial" pitchFamily="34" charset="0"/>
                </a:rPr>
                <a:t> </a:t>
              </a:r>
              <a:r>
                <a:rPr lang="en-US" sz="2600">
                  <a:effectLst/>
                  <a:latin typeface="Arial" pitchFamily="34" charset="0"/>
                </a:rPr>
                <a:t>of a-c:</a:t>
              </a:r>
            </a:p>
            <a:p>
              <a:pPr marL="863600" lvl="1" indent="-673100" algn="l">
                <a:lnSpc>
                  <a:spcPct val="90000"/>
                </a:lnSpc>
                <a:spcBef>
                  <a:spcPct val="30000"/>
                </a:spcBef>
                <a:spcAft>
                  <a:spcPct val="50000"/>
                </a:spcAft>
              </a:pPr>
              <a:r>
                <a:rPr lang="en-US" sz="2600">
                  <a:solidFill>
                    <a:srgbClr val="800000"/>
                  </a:solidFill>
                  <a:effectLst/>
                  <a:latin typeface="Arial" pitchFamily="34" charset="0"/>
                </a:rPr>
                <a:t>	</a:t>
              </a:r>
              <a:r>
                <a:rPr lang="en-US" sz="2200" b="1">
                  <a:solidFill>
                    <a:srgbClr val="800000"/>
                  </a:solidFill>
                  <a:effectLst/>
                  <a:latin typeface="Arial" pitchFamily="34" charset="0"/>
                </a:rPr>
                <a:t>a.</a:t>
              </a:r>
              <a:r>
                <a:rPr lang="en-US" sz="2200">
                  <a:solidFill>
                    <a:srgbClr val="800000"/>
                  </a:solidFill>
                  <a:effectLst/>
                  <a:latin typeface="Arial" pitchFamily="34" charset="0"/>
                </a:rPr>
                <a:t> Severely fragmented or few locations</a:t>
              </a:r>
            </a:p>
            <a:p>
              <a:pPr marL="863600" lvl="1" indent="-673100" algn="l">
                <a:lnSpc>
                  <a:spcPct val="90000"/>
                </a:lnSpc>
                <a:spcBef>
                  <a:spcPct val="30000"/>
                </a:spcBef>
                <a:spcAft>
                  <a:spcPct val="30000"/>
                </a:spcAft>
              </a:pPr>
              <a:r>
                <a:rPr lang="en-US" sz="2200">
                  <a:solidFill>
                    <a:srgbClr val="800000"/>
                  </a:solidFill>
                  <a:effectLst/>
                  <a:latin typeface="Arial" pitchFamily="34" charset="0"/>
                </a:rPr>
                <a:t>	</a:t>
              </a:r>
              <a:r>
                <a:rPr lang="en-US" sz="2200" b="1">
                  <a:solidFill>
                    <a:srgbClr val="800000"/>
                  </a:solidFill>
                  <a:effectLst/>
                  <a:latin typeface="Arial" pitchFamily="34" charset="0"/>
                </a:rPr>
                <a:t>b.</a:t>
              </a:r>
              <a:r>
                <a:rPr lang="en-US" sz="2200">
                  <a:solidFill>
                    <a:srgbClr val="800000"/>
                  </a:solidFill>
                  <a:effectLst/>
                  <a:latin typeface="Arial" pitchFamily="34" charset="0"/>
                </a:rPr>
                <a:t> Continuing decline</a:t>
              </a:r>
            </a:p>
            <a:p>
              <a:pPr marL="863600" lvl="1" indent="-673100" algn="l">
                <a:lnSpc>
                  <a:spcPct val="90000"/>
                </a:lnSpc>
              </a:pPr>
              <a:r>
                <a:rPr lang="en-US" sz="2200">
                  <a:solidFill>
                    <a:srgbClr val="800000"/>
                  </a:solidFill>
                  <a:effectLst/>
                  <a:latin typeface="Arial" pitchFamily="34" charset="0"/>
                </a:rPr>
                <a:t>	</a:t>
              </a:r>
              <a:r>
                <a:rPr lang="en-US" sz="2200" b="1">
                  <a:solidFill>
                    <a:srgbClr val="800000"/>
                  </a:solidFill>
                  <a:effectLst/>
                  <a:latin typeface="Arial" pitchFamily="34" charset="0"/>
                </a:rPr>
                <a:t>c.</a:t>
              </a:r>
              <a:r>
                <a:rPr lang="en-US" sz="2200">
                  <a:solidFill>
                    <a:srgbClr val="800000"/>
                  </a:solidFill>
                  <a:effectLst/>
                  <a:latin typeface="Arial" pitchFamily="34" charset="0"/>
                </a:rPr>
                <a:t> Extreme fluctuations</a:t>
              </a:r>
              <a:endParaRPr lang="en-GB" sz="2200">
                <a:solidFill>
                  <a:srgbClr val="800000"/>
                </a:solidFill>
                <a:effectLst/>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US">
              <a:effectLst>
                <a:outerShdw blurRad="38100" dist="38100" dir="2700000" algn="tl">
                  <a:srgbClr val="C0C0C0"/>
                </a:outerShdw>
              </a:effectLst>
            </a:endParaRPr>
          </a:p>
        </p:txBody>
      </p:sp>
      <p:grpSp>
        <p:nvGrpSpPr>
          <p:cNvPr id="2" name="Group 3"/>
          <p:cNvGrpSpPr>
            <a:grpSpLocks/>
          </p:cNvGrpSpPr>
          <p:nvPr/>
        </p:nvGrpSpPr>
        <p:grpSpPr bwMode="auto">
          <a:xfrm>
            <a:off x="7596188" y="2708275"/>
            <a:ext cx="360362" cy="360363"/>
            <a:chOff x="3840" y="1920"/>
            <a:chExt cx="576" cy="576"/>
          </a:xfrm>
        </p:grpSpPr>
        <p:sp>
          <p:nvSpPr>
            <p:cNvPr id="425988" name="Freeform 4" descr="Light downward diagonal"/>
            <p:cNvSpPr>
              <a:spLocks/>
            </p:cNvSpPr>
            <p:nvPr/>
          </p:nvSpPr>
          <p:spPr bwMode="gray">
            <a:xfrm>
              <a:off x="3840" y="1920"/>
              <a:ext cx="576" cy="576"/>
            </a:xfrm>
            <a:custGeom>
              <a:avLst/>
              <a:gdLst/>
              <a:ahLst/>
              <a:cxnLst>
                <a:cxn ang="0">
                  <a:pos x="0" y="48"/>
                </a:cxn>
                <a:cxn ang="0">
                  <a:pos x="456" y="0"/>
                </a:cxn>
                <a:cxn ang="0">
                  <a:pos x="1092" y="204"/>
                </a:cxn>
                <a:cxn ang="0">
                  <a:pos x="1056" y="492"/>
                </a:cxn>
                <a:cxn ang="0">
                  <a:pos x="708" y="792"/>
                </a:cxn>
                <a:cxn ang="0">
                  <a:pos x="132" y="732"/>
                </a:cxn>
                <a:cxn ang="0">
                  <a:pos x="12" y="372"/>
                </a:cxn>
                <a:cxn ang="0">
                  <a:pos x="0" y="48"/>
                </a:cxn>
              </a:cxnLst>
              <a:rect l="0" t="0" r="r" b="b"/>
              <a:pathLst>
                <a:path w="1092" h="792">
                  <a:moveTo>
                    <a:pt x="0" y="48"/>
                  </a:moveTo>
                  <a:lnTo>
                    <a:pt x="456" y="0"/>
                  </a:lnTo>
                  <a:lnTo>
                    <a:pt x="1092" y="204"/>
                  </a:lnTo>
                  <a:lnTo>
                    <a:pt x="1056" y="492"/>
                  </a:lnTo>
                  <a:lnTo>
                    <a:pt x="708" y="792"/>
                  </a:lnTo>
                  <a:lnTo>
                    <a:pt x="132" y="732"/>
                  </a:lnTo>
                  <a:lnTo>
                    <a:pt x="12" y="372"/>
                  </a:lnTo>
                  <a:lnTo>
                    <a:pt x="0" y="48"/>
                  </a:lnTo>
                  <a:close/>
                </a:path>
              </a:pathLst>
            </a:custGeom>
            <a:pattFill prst="ltDnDiag">
              <a:fgClr>
                <a:srgbClr val="FF0000"/>
              </a:fgClr>
              <a:bgClr>
                <a:srgbClr val="FFFFFF"/>
              </a:bgClr>
            </a:pattFill>
            <a:ln w="12700" cap="flat" cmpd="sng">
              <a:solidFill>
                <a:srgbClr val="FF0000"/>
              </a:solidFill>
              <a:prstDash val="solid"/>
              <a:round/>
              <a:headEnd/>
              <a:tailEnd/>
            </a:ln>
            <a:effectLst/>
          </p:spPr>
          <p:txBody>
            <a:bodyPr wrap="none" anchor="ctr">
              <a:spAutoFit/>
            </a:bodyPr>
            <a:lstStyle/>
            <a:p>
              <a:pPr>
                <a:defRPr/>
              </a:pPr>
              <a:endParaRPr lang="en-GB"/>
            </a:p>
          </p:txBody>
        </p:sp>
        <p:sp>
          <p:nvSpPr>
            <p:cNvPr id="425989" name="Oval 5"/>
            <p:cNvSpPr>
              <a:spLocks noChangeArrowheads="1"/>
            </p:cNvSpPr>
            <p:nvPr/>
          </p:nvSpPr>
          <p:spPr bwMode="gray">
            <a:xfrm>
              <a:off x="4251" y="2174"/>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0" name="Oval 6"/>
            <p:cNvSpPr>
              <a:spLocks noChangeArrowheads="1"/>
            </p:cNvSpPr>
            <p:nvPr/>
          </p:nvSpPr>
          <p:spPr bwMode="gray">
            <a:xfrm>
              <a:off x="4094" y="2217"/>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1" name="Oval 7"/>
            <p:cNvSpPr>
              <a:spLocks noChangeArrowheads="1"/>
            </p:cNvSpPr>
            <p:nvPr/>
          </p:nvSpPr>
          <p:spPr bwMode="gray">
            <a:xfrm>
              <a:off x="4068" y="2288"/>
              <a:ext cx="25"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2" name="Oval 8"/>
            <p:cNvSpPr>
              <a:spLocks noChangeArrowheads="1"/>
            </p:cNvSpPr>
            <p:nvPr/>
          </p:nvSpPr>
          <p:spPr bwMode="gray">
            <a:xfrm>
              <a:off x="3840" y="1956"/>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3" name="Oval 9"/>
            <p:cNvSpPr>
              <a:spLocks noChangeArrowheads="1"/>
            </p:cNvSpPr>
            <p:nvPr/>
          </p:nvSpPr>
          <p:spPr bwMode="gray">
            <a:xfrm>
              <a:off x="3845" y="2174"/>
              <a:ext cx="28"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4" name="Oval 10"/>
            <p:cNvSpPr>
              <a:spLocks noChangeArrowheads="1"/>
            </p:cNvSpPr>
            <p:nvPr/>
          </p:nvSpPr>
          <p:spPr bwMode="gray">
            <a:xfrm>
              <a:off x="3911" y="2252"/>
              <a:ext cx="23"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5" name="Oval 11"/>
            <p:cNvSpPr>
              <a:spLocks noChangeArrowheads="1"/>
            </p:cNvSpPr>
            <p:nvPr/>
          </p:nvSpPr>
          <p:spPr bwMode="gray">
            <a:xfrm>
              <a:off x="3911" y="2425"/>
              <a:ext cx="23"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6" name="Oval 12"/>
            <p:cNvSpPr>
              <a:spLocks noChangeArrowheads="1"/>
            </p:cNvSpPr>
            <p:nvPr/>
          </p:nvSpPr>
          <p:spPr bwMode="gray">
            <a:xfrm>
              <a:off x="3967" y="1991"/>
              <a:ext cx="25"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7" name="Oval 13"/>
            <p:cNvSpPr>
              <a:spLocks noChangeArrowheads="1"/>
            </p:cNvSpPr>
            <p:nvPr/>
          </p:nvSpPr>
          <p:spPr bwMode="gray">
            <a:xfrm>
              <a:off x="4018" y="2425"/>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8" name="Oval 14"/>
            <p:cNvSpPr>
              <a:spLocks noChangeArrowheads="1"/>
            </p:cNvSpPr>
            <p:nvPr/>
          </p:nvSpPr>
          <p:spPr bwMode="gray">
            <a:xfrm>
              <a:off x="4043" y="2235"/>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5999" name="Oval 15"/>
            <p:cNvSpPr>
              <a:spLocks noChangeArrowheads="1"/>
            </p:cNvSpPr>
            <p:nvPr/>
          </p:nvSpPr>
          <p:spPr bwMode="gray">
            <a:xfrm>
              <a:off x="4048" y="2146"/>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0" name="Oval 16"/>
            <p:cNvSpPr>
              <a:spLocks noChangeArrowheads="1"/>
            </p:cNvSpPr>
            <p:nvPr/>
          </p:nvSpPr>
          <p:spPr bwMode="gray">
            <a:xfrm>
              <a:off x="4068" y="1920"/>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1" name="Oval 17"/>
            <p:cNvSpPr>
              <a:spLocks noChangeArrowheads="1"/>
            </p:cNvSpPr>
            <p:nvPr/>
          </p:nvSpPr>
          <p:spPr bwMode="gray">
            <a:xfrm>
              <a:off x="4094" y="2067"/>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2" name="Oval 18"/>
            <p:cNvSpPr>
              <a:spLocks noChangeArrowheads="1"/>
            </p:cNvSpPr>
            <p:nvPr/>
          </p:nvSpPr>
          <p:spPr bwMode="gray">
            <a:xfrm>
              <a:off x="4112" y="2288"/>
              <a:ext cx="25"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3" name="Oval 19"/>
            <p:cNvSpPr>
              <a:spLocks noChangeArrowheads="1"/>
            </p:cNvSpPr>
            <p:nvPr/>
          </p:nvSpPr>
          <p:spPr bwMode="gray">
            <a:xfrm>
              <a:off x="4119" y="2374"/>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4" name="Oval 20"/>
            <p:cNvSpPr>
              <a:spLocks noChangeArrowheads="1"/>
            </p:cNvSpPr>
            <p:nvPr/>
          </p:nvSpPr>
          <p:spPr bwMode="gray">
            <a:xfrm>
              <a:off x="4144" y="2252"/>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5" name="Oval 21"/>
            <p:cNvSpPr>
              <a:spLocks noChangeArrowheads="1"/>
            </p:cNvSpPr>
            <p:nvPr/>
          </p:nvSpPr>
          <p:spPr bwMode="gray">
            <a:xfrm>
              <a:off x="4200" y="2460"/>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6" name="Oval 22"/>
            <p:cNvSpPr>
              <a:spLocks noChangeArrowheads="1"/>
            </p:cNvSpPr>
            <p:nvPr/>
          </p:nvSpPr>
          <p:spPr bwMode="gray">
            <a:xfrm>
              <a:off x="4284" y="2374"/>
              <a:ext cx="23"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7" name="Oval 23"/>
            <p:cNvSpPr>
              <a:spLocks noChangeArrowheads="1"/>
            </p:cNvSpPr>
            <p:nvPr/>
          </p:nvSpPr>
          <p:spPr bwMode="gray">
            <a:xfrm>
              <a:off x="4297" y="2270"/>
              <a:ext cx="25"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8" name="Oval 24"/>
            <p:cNvSpPr>
              <a:spLocks noChangeArrowheads="1"/>
            </p:cNvSpPr>
            <p:nvPr/>
          </p:nvSpPr>
          <p:spPr bwMode="gray">
            <a:xfrm>
              <a:off x="4289" y="2235"/>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09" name="Oval 25"/>
            <p:cNvSpPr>
              <a:spLocks noChangeArrowheads="1"/>
            </p:cNvSpPr>
            <p:nvPr/>
          </p:nvSpPr>
          <p:spPr bwMode="gray">
            <a:xfrm>
              <a:off x="4231" y="2224"/>
              <a:ext cx="28"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10" name="Oval 26"/>
            <p:cNvSpPr>
              <a:spLocks noChangeArrowheads="1"/>
            </p:cNvSpPr>
            <p:nvPr/>
          </p:nvSpPr>
          <p:spPr bwMode="gray">
            <a:xfrm>
              <a:off x="4200" y="1991"/>
              <a:ext cx="25" cy="33"/>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11" name="Oval 27"/>
            <p:cNvSpPr>
              <a:spLocks noChangeArrowheads="1"/>
            </p:cNvSpPr>
            <p:nvPr/>
          </p:nvSpPr>
          <p:spPr bwMode="gray">
            <a:xfrm>
              <a:off x="4297" y="2024"/>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12" name="Oval 28"/>
            <p:cNvSpPr>
              <a:spLocks noChangeArrowheads="1"/>
            </p:cNvSpPr>
            <p:nvPr/>
          </p:nvSpPr>
          <p:spPr bwMode="gray">
            <a:xfrm>
              <a:off x="4345" y="2164"/>
              <a:ext cx="28"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13" name="Oval 29"/>
            <p:cNvSpPr>
              <a:spLocks noChangeArrowheads="1"/>
            </p:cNvSpPr>
            <p:nvPr/>
          </p:nvSpPr>
          <p:spPr bwMode="gray">
            <a:xfrm>
              <a:off x="4391" y="2060"/>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14" name="Oval 30"/>
            <p:cNvSpPr>
              <a:spLocks noChangeArrowheads="1"/>
            </p:cNvSpPr>
            <p:nvPr/>
          </p:nvSpPr>
          <p:spPr bwMode="gray">
            <a:xfrm>
              <a:off x="4378" y="2260"/>
              <a:ext cx="25" cy="36"/>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sp>
        <p:nvSpPr>
          <p:cNvPr id="62468" name="Rectangle 31"/>
          <p:cNvSpPr>
            <a:spLocks noChangeArrowheads="1"/>
          </p:cNvSpPr>
          <p:nvPr/>
        </p:nvSpPr>
        <p:spPr bwMode="auto">
          <a:xfrm>
            <a:off x="53975" y="77788"/>
            <a:ext cx="2581275" cy="600075"/>
          </a:xfrm>
          <a:prstGeom prst="rect">
            <a:avLst/>
          </a:prstGeom>
          <a:noFill/>
          <a:ln w="9525">
            <a:noFill/>
            <a:miter lim="800000"/>
            <a:headEnd/>
            <a:tailEnd/>
          </a:ln>
        </p:spPr>
        <p:txBody>
          <a:bodyPr/>
          <a:lstStyle/>
          <a:p>
            <a:pPr>
              <a:spcBef>
                <a:spcPct val="0"/>
              </a:spcBef>
            </a:pPr>
            <a:r>
              <a:rPr lang="en-US" sz="2600" b="1">
                <a:solidFill>
                  <a:srgbClr val="A00000"/>
                </a:solidFill>
                <a:effectLst/>
                <a:latin typeface="Arial" pitchFamily="34" charset="0"/>
              </a:rPr>
              <a:t>Criterion B</a:t>
            </a:r>
          </a:p>
        </p:txBody>
      </p:sp>
      <p:sp>
        <p:nvSpPr>
          <p:cNvPr id="426016" name="Text Box 32"/>
          <p:cNvSpPr txBox="1">
            <a:spLocks noChangeArrowheads="1"/>
          </p:cNvSpPr>
          <p:nvPr/>
        </p:nvSpPr>
        <p:spPr bwMode="auto">
          <a:xfrm>
            <a:off x="1763713" y="1377950"/>
            <a:ext cx="2295525" cy="1114425"/>
          </a:xfrm>
          <a:prstGeom prst="rect">
            <a:avLst/>
          </a:prstGeom>
          <a:noFill/>
          <a:ln w="9525">
            <a:noFill/>
            <a:miter lim="800000"/>
            <a:headEnd/>
            <a:tailEnd/>
          </a:ln>
        </p:spPr>
        <p:txBody>
          <a:bodyPr>
            <a:spAutoFit/>
          </a:bodyPr>
          <a:lstStyle/>
          <a:p>
            <a:pPr algn="l"/>
            <a:r>
              <a:rPr lang="en-US" sz="2200" b="1">
                <a:effectLst/>
                <a:latin typeface="Arial" pitchFamily="34" charset="0"/>
              </a:rPr>
              <a:t>Subcriterion B1</a:t>
            </a:r>
            <a:r>
              <a:rPr lang="en-US" sz="1800">
                <a:solidFill>
                  <a:srgbClr val="800000"/>
                </a:solidFill>
                <a:effectLst/>
                <a:latin typeface="Arial" pitchFamily="34" charset="0"/>
              </a:rPr>
              <a:t>  </a:t>
            </a:r>
          </a:p>
          <a:p>
            <a:pPr algn="l"/>
            <a:r>
              <a:rPr lang="en-US" sz="1800">
                <a:effectLst/>
                <a:latin typeface="Arial" pitchFamily="34" charset="0"/>
              </a:rPr>
              <a:t>Extent of occurrence estimated to be:</a:t>
            </a:r>
          </a:p>
        </p:txBody>
      </p:sp>
      <p:grpSp>
        <p:nvGrpSpPr>
          <p:cNvPr id="3" name="Group 33"/>
          <p:cNvGrpSpPr>
            <a:grpSpLocks/>
          </p:cNvGrpSpPr>
          <p:nvPr/>
        </p:nvGrpSpPr>
        <p:grpSpPr bwMode="auto">
          <a:xfrm>
            <a:off x="7380288" y="3284538"/>
            <a:ext cx="792162" cy="863600"/>
            <a:chOff x="3840" y="1920"/>
            <a:chExt cx="576" cy="576"/>
          </a:xfrm>
        </p:grpSpPr>
        <p:sp>
          <p:nvSpPr>
            <p:cNvPr id="426018" name="Freeform 34" descr="Light downward diagonal"/>
            <p:cNvSpPr>
              <a:spLocks/>
            </p:cNvSpPr>
            <p:nvPr/>
          </p:nvSpPr>
          <p:spPr bwMode="gray">
            <a:xfrm>
              <a:off x="3840" y="1920"/>
              <a:ext cx="576" cy="576"/>
            </a:xfrm>
            <a:custGeom>
              <a:avLst/>
              <a:gdLst/>
              <a:ahLst/>
              <a:cxnLst>
                <a:cxn ang="0">
                  <a:pos x="0" y="48"/>
                </a:cxn>
                <a:cxn ang="0">
                  <a:pos x="456" y="0"/>
                </a:cxn>
                <a:cxn ang="0">
                  <a:pos x="1092" y="204"/>
                </a:cxn>
                <a:cxn ang="0">
                  <a:pos x="1056" y="492"/>
                </a:cxn>
                <a:cxn ang="0">
                  <a:pos x="708" y="792"/>
                </a:cxn>
                <a:cxn ang="0">
                  <a:pos x="132" y="732"/>
                </a:cxn>
                <a:cxn ang="0">
                  <a:pos x="12" y="372"/>
                </a:cxn>
                <a:cxn ang="0">
                  <a:pos x="0" y="48"/>
                </a:cxn>
              </a:cxnLst>
              <a:rect l="0" t="0" r="r" b="b"/>
              <a:pathLst>
                <a:path w="1092" h="792">
                  <a:moveTo>
                    <a:pt x="0" y="48"/>
                  </a:moveTo>
                  <a:lnTo>
                    <a:pt x="456" y="0"/>
                  </a:lnTo>
                  <a:lnTo>
                    <a:pt x="1092" y="204"/>
                  </a:lnTo>
                  <a:lnTo>
                    <a:pt x="1056" y="492"/>
                  </a:lnTo>
                  <a:lnTo>
                    <a:pt x="708" y="792"/>
                  </a:lnTo>
                  <a:lnTo>
                    <a:pt x="132" y="732"/>
                  </a:lnTo>
                  <a:lnTo>
                    <a:pt x="12" y="372"/>
                  </a:lnTo>
                  <a:lnTo>
                    <a:pt x="0" y="48"/>
                  </a:lnTo>
                  <a:close/>
                </a:path>
              </a:pathLst>
            </a:custGeom>
            <a:pattFill prst="ltDnDiag">
              <a:fgClr>
                <a:srgbClr val="FF0000"/>
              </a:fgClr>
              <a:bgClr>
                <a:srgbClr val="FFFFFF"/>
              </a:bgClr>
            </a:pattFill>
            <a:ln w="12700" cap="flat" cmpd="sng">
              <a:solidFill>
                <a:srgbClr val="FF0000"/>
              </a:solidFill>
              <a:prstDash val="solid"/>
              <a:round/>
              <a:headEnd/>
              <a:tailEnd/>
            </a:ln>
            <a:effectLst/>
          </p:spPr>
          <p:txBody>
            <a:bodyPr wrap="none" anchor="ctr">
              <a:spAutoFit/>
            </a:bodyPr>
            <a:lstStyle/>
            <a:p>
              <a:pPr>
                <a:defRPr/>
              </a:pPr>
              <a:endParaRPr lang="en-GB"/>
            </a:p>
          </p:txBody>
        </p:sp>
        <p:sp>
          <p:nvSpPr>
            <p:cNvPr id="426019" name="Oval 35"/>
            <p:cNvSpPr>
              <a:spLocks noChangeArrowheads="1"/>
            </p:cNvSpPr>
            <p:nvPr/>
          </p:nvSpPr>
          <p:spPr bwMode="gray">
            <a:xfrm>
              <a:off x="4251" y="2173"/>
              <a:ext cx="27"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0" name="Oval 36"/>
            <p:cNvSpPr>
              <a:spLocks noChangeArrowheads="1"/>
            </p:cNvSpPr>
            <p:nvPr/>
          </p:nvSpPr>
          <p:spPr bwMode="gray">
            <a:xfrm>
              <a:off x="4093" y="2218"/>
              <a:ext cx="28"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1" name="Oval 37"/>
            <p:cNvSpPr>
              <a:spLocks noChangeArrowheads="1"/>
            </p:cNvSpPr>
            <p:nvPr/>
          </p:nvSpPr>
          <p:spPr bwMode="gray">
            <a:xfrm>
              <a:off x="4069" y="2287"/>
              <a:ext cx="24"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2" name="Oval 38"/>
            <p:cNvSpPr>
              <a:spLocks noChangeArrowheads="1"/>
            </p:cNvSpPr>
            <p:nvPr/>
          </p:nvSpPr>
          <p:spPr bwMode="gray">
            <a:xfrm>
              <a:off x="3840" y="1955"/>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3" name="Oval 39"/>
            <p:cNvSpPr>
              <a:spLocks noChangeArrowheads="1"/>
            </p:cNvSpPr>
            <p:nvPr/>
          </p:nvSpPr>
          <p:spPr bwMode="gray">
            <a:xfrm>
              <a:off x="3846" y="2173"/>
              <a:ext cx="28"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4" name="Oval 40"/>
            <p:cNvSpPr>
              <a:spLocks noChangeArrowheads="1"/>
            </p:cNvSpPr>
            <p:nvPr/>
          </p:nvSpPr>
          <p:spPr bwMode="gray">
            <a:xfrm>
              <a:off x="3910" y="2252"/>
              <a:ext cx="23"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5" name="Oval 41"/>
            <p:cNvSpPr>
              <a:spLocks noChangeArrowheads="1"/>
            </p:cNvSpPr>
            <p:nvPr/>
          </p:nvSpPr>
          <p:spPr bwMode="gray">
            <a:xfrm>
              <a:off x="3910" y="2426"/>
              <a:ext cx="23"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6" name="Oval 42"/>
            <p:cNvSpPr>
              <a:spLocks noChangeArrowheads="1"/>
            </p:cNvSpPr>
            <p:nvPr/>
          </p:nvSpPr>
          <p:spPr bwMode="gray">
            <a:xfrm>
              <a:off x="3967" y="199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7" name="Oval 43"/>
            <p:cNvSpPr>
              <a:spLocks noChangeArrowheads="1"/>
            </p:cNvSpPr>
            <p:nvPr/>
          </p:nvSpPr>
          <p:spPr bwMode="gray">
            <a:xfrm>
              <a:off x="4017" y="2426"/>
              <a:ext cx="29"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8" name="Oval 44"/>
            <p:cNvSpPr>
              <a:spLocks noChangeArrowheads="1"/>
            </p:cNvSpPr>
            <p:nvPr/>
          </p:nvSpPr>
          <p:spPr bwMode="gray">
            <a:xfrm>
              <a:off x="4043" y="2234"/>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29" name="Oval 45"/>
            <p:cNvSpPr>
              <a:spLocks noChangeArrowheads="1"/>
            </p:cNvSpPr>
            <p:nvPr/>
          </p:nvSpPr>
          <p:spPr bwMode="gray">
            <a:xfrm>
              <a:off x="4049" y="2147"/>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0" name="Oval 46"/>
            <p:cNvSpPr>
              <a:spLocks noChangeArrowheads="1"/>
            </p:cNvSpPr>
            <p:nvPr/>
          </p:nvSpPr>
          <p:spPr bwMode="gray">
            <a:xfrm>
              <a:off x="4069" y="1920"/>
              <a:ext cx="24"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1" name="Oval 47"/>
            <p:cNvSpPr>
              <a:spLocks noChangeArrowheads="1"/>
            </p:cNvSpPr>
            <p:nvPr/>
          </p:nvSpPr>
          <p:spPr bwMode="gray">
            <a:xfrm>
              <a:off x="4093" y="2068"/>
              <a:ext cx="28"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2" name="Oval 48"/>
            <p:cNvSpPr>
              <a:spLocks noChangeArrowheads="1"/>
            </p:cNvSpPr>
            <p:nvPr/>
          </p:nvSpPr>
          <p:spPr bwMode="gray">
            <a:xfrm>
              <a:off x="4112" y="2287"/>
              <a:ext cx="23"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3" name="Oval 49"/>
            <p:cNvSpPr>
              <a:spLocks noChangeArrowheads="1"/>
            </p:cNvSpPr>
            <p:nvPr/>
          </p:nvSpPr>
          <p:spPr bwMode="gray">
            <a:xfrm>
              <a:off x="4119" y="2374"/>
              <a:ext cx="23"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4" name="Oval 50"/>
            <p:cNvSpPr>
              <a:spLocks noChangeArrowheads="1"/>
            </p:cNvSpPr>
            <p:nvPr/>
          </p:nvSpPr>
          <p:spPr bwMode="gray">
            <a:xfrm>
              <a:off x="4144" y="2252"/>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5" name="Oval 51"/>
            <p:cNvSpPr>
              <a:spLocks noChangeArrowheads="1"/>
            </p:cNvSpPr>
            <p:nvPr/>
          </p:nvSpPr>
          <p:spPr bwMode="gray">
            <a:xfrm>
              <a:off x="4201" y="2461"/>
              <a:ext cx="24"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6" name="Oval 52"/>
            <p:cNvSpPr>
              <a:spLocks noChangeArrowheads="1"/>
            </p:cNvSpPr>
            <p:nvPr/>
          </p:nvSpPr>
          <p:spPr bwMode="gray">
            <a:xfrm>
              <a:off x="4283" y="2374"/>
              <a:ext cx="24"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7" name="Oval 53"/>
            <p:cNvSpPr>
              <a:spLocks noChangeArrowheads="1"/>
            </p:cNvSpPr>
            <p:nvPr/>
          </p:nvSpPr>
          <p:spPr bwMode="gray">
            <a:xfrm>
              <a:off x="4296" y="2269"/>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8" name="Oval 54"/>
            <p:cNvSpPr>
              <a:spLocks noChangeArrowheads="1"/>
            </p:cNvSpPr>
            <p:nvPr/>
          </p:nvSpPr>
          <p:spPr bwMode="gray">
            <a:xfrm>
              <a:off x="4289" y="2234"/>
              <a:ext cx="27"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39" name="Oval 55"/>
            <p:cNvSpPr>
              <a:spLocks noChangeArrowheads="1"/>
            </p:cNvSpPr>
            <p:nvPr/>
          </p:nvSpPr>
          <p:spPr bwMode="gray">
            <a:xfrm>
              <a:off x="4232" y="2225"/>
              <a:ext cx="23"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0" name="Oval 56"/>
            <p:cNvSpPr>
              <a:spLocks noChangeArrowheads="1"/>
            </p:cNvSpPr>
            <p:nvPr/>
          </p:nvSpPr>
          <p:spPr bwMode="gray">
            <a:xfrm>
              <a:off x="4201" y="1990"/>
              <a:ext cx="24"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1" name="Oval 57"/>
            <p:cNvSpPr>
              <a:spLocks noChangeArrowheads="1"/>
            </p:cNvSpPr>
            <p:nvPr/>
          </p:nvSpPr>
          <p:spPr bwMode="gray">
            <a:xfrm>
              <a:off x="4296" y="2025"/>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2" name="Oval 58"/>
            <p:cNvSpPr>
              <a:spLocks noChangeArrowheads="1"/>
            </p:cNvSpPr>
            <p:nvPr/>
          </p:nvSpPr>
          <p:spPr bwMode="gray">
            <a:xfrm>
              <a:off x="4346" y="2164"/>
              <a:ext cx="29" cy="36"/>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3" name="Oval 59"/>
            <p:cNvSpPr>
              <a:spLocks noChangeArrowheads="1"/>
            </p:cNvSpPr>
            <p:nvPr/>
          </p:nvSpPr>
          <p:spPr bwMode="gray">
            <a:xfrm>
              <a:off x="4391" y="206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4" name="Oval 60"/>
            <p:cNvSpPr>
              <a:spLocks noChangeArrowheads="1"/>
            </p:cNvSpPr>
            <p:nvPr/>
          </p:nvSpPr>
          <p:spPr bwMode="gray">
            <a:xfrm>
              <a:off x="4378" y="226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grpSp>
        <p:nvGrpSpPr>
          <p:cNvPr id="4" name="Group 61"/>
          <p:cNvGrpSpPr>
            <a:grpSpLocks/>
          </p:cNvGrpSpPr>
          <p:nvPr/>
        </p:nvGrpSpPr>
        <p:grpSpPr bwMode="auto">
          <a:xfrm>
            <a:off x="6938963" y="4427538"/>
            <a:ext cx="1871662" cy="1728787"/>
            <a:chOff x="3840" y="1920"/>
            <a:chExt cx="576" cy="576"/>
          </a:xfrm>
        </p:grpSpPr>
        <p:sp>
          <p:nvSpPr>
            <p:cNvPr id="426046" name="Freeform 62" descr="Light downward diagonal"/>
            <p:cNvSpPr>
              <a:spLocks/>
            </p:cNvSpPr>
            <p:nvPr/>
          </p:nvSpPr>
          <p:spPr bwMode="gray">
            <a:xfrm>
              <a:off x="3840" y="1920"/>
              <a:ext cx="576" cy="576"/>
            </a:xfrm>
            <a:custGeom>
              <a:avLst/>
              <a:gdLst/>
              <a:ahLst/>
              <a:cxnLst>
                <a:cxn ang="0">
                  <a:pos x="0" y="48"/>
                </a:cxn>
                <a:cxn ang="0">
                  <a:pos x="456" y="0"/>
                </a:cxn>
                <a:cxn ang="0">
                  <a:pos x="1092" y="204"/>
                </a:cxn>
                <a:cxn ang="0">
                  <a:pos x="1056" y="492"/>
                </a:cxn>
                <a:cxn ang="0">
                  <a:pos x="708" y="792"/>
                </a:cxn>
                <a:cxn ang="0">
                  <a:pos x="132" y="732"/>
                </a:cxn>
                <a:cxn ang="0">
                  <a:pos x="12" y="372"/>
                </a:cxn>
                <a:cxn ang="0">
                  <a:pos x="0" y="48"/>
                </a:cxn>
              </a:cxnLst>
              <a:rect l="0" t="0" r="r" b="b"/>
              <a:pathLst>
                <a:path w="1092" h="792">
                  <a:moveTo>
                    <a:pt x="0" y="48"/>
                  </a:moveTo>
                  <a:lnTo>
                    <a:pt x="456" y="0"/>
                  </a:lnTo>
                  <a:lnTo>
                    <a:pt x="1092" y="204"/>
                  </a:lnTo>
                  <a:lnTo>
                    <a:pt x="1056" y="492"/>
                  </a:lnTo>
                  <a:lnTo>
                    <a:pt x="708" y="792"/>
                  </a:lnTo>
                  <a:lnTo>
                    <a:pt x="132" y="732"/>
                  </a:lnTo>
                  <a:lnTo>
                    <a:pt x="12" y="372"/>
                  </a:lnTo>
                  <a:lnTo>
                    <a:pt x="0" y="48"/>
                  </a:lnTo>
                  <a:close/>
                </a:path>
              </a:pathLst>
            </a:custGeom>
            <a:pattFill prst="ltDnDiag">
              <a:fgClr>
                <a:srgbClr val="FF0000"/>
              </a:fgClr>
              <a:bgClr>
                <a:srgbClr val="FFFFFF"/>
              </a:bgClr>
            </a:pattFill>
            <a:ln w="12700" cap="flat" cmpd="sng">
              <a:solidFill>
                <a:srgbClr val="FF0000"/>
              </a:solidFill>
              <a:prstDash val="solid"/>
              <a:round/>
              <a:headEnd/>
              <a:tailEnd/>
            </a:ln>
            <a:effectLst/>
          </p:spPr>
          <p:txBody>
            <a:bodyPr wrap="none" anchor="ctr">
              <a:spAutoFit/>
            </a:bodyPr>
            <a:lstStyle/>
            <a:p>
              <a:pPr>
                <a:defRPr/>
              </a:pPr>
              <a:endParaRPr lang="en-GB"/>
            </a:p>
          </p:txBody>
        </p:sp>
        <p:sp>
          <p:nvSpPr>
            <p:cNvPr id="426047" name="Oval 63"/>
            <p:cNvSpPr>
              <a:spLocks noChangeArrowheads="1"/>
            </p:cNvSpPr>
            <p:nvPr/>
          </p:nvSpPr>
          <p:spPr bwMode="gray">
            <a:xfrm>
              <a:off x="4251" y="2173"/>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8" name="Oval 64"/>
            <p:cNvSpPr>
              <a:spLocks noChangeArrowheads="1"/>
            </p:cNvSpPr>
            <p:nvPr/>
          </p:nvSpPr>
          <p:spPr bwMode="gray">
            <a:xfrm>
              <a:off x="4093" y="2217"/>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49" name="Oval 65"/>
            <p:cNvSpPr>
              <a:spLocks noChangeArrowheads="1"/>
            </p:cNvSpPr>
            <p:nvPr/>
          </p:nvSpPr>
          <p:spPr bwMode="gray">
            <a:xfrm>
              <a:off x="4068" y="2287"/>
              <a:ext cx="25"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0" name="Oval 66"/>
            <p:cNvSpPr>
              <a:spLocks noChangeArrowheads="1"/>
            </p:cNvSpPr>
            <p:nvPr/>
          </p:nvSpPr>
          <p:spPr bwMode="gray">
            <a:xfrm>
              <a:off x="3840" y="1955"/>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1" name="Oval 67"/>
            <p:cNvSpPr>
              <a:spLocks noChangeArrowheads="1"/>
            </p:cNvSpPr>
            <p:nvPr/>
          </p:nvSpPr>
          <p:spPr bwMode="gray">
            <a:xfrm>
              <a:off x="3846" y="2173"/>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2" name="Oval 68"/>
            <p:cNvSpPr>
              <a:spLocks noChangeArrowheads="1"/>
            </p:cNvSpPr>
            <p:nvPr/>
          </p:nvSpPr>
          <p:spPr bwMode="gray">
            <a:xfrm>
              <a:off x="3910" y="2252"/>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3" name="Oval 69"/>
            <p:cNvSpPr>
              <a:spLocks noChangeArrowheads="1"/>
            </p:cNvSpPr>
            <p:nvPr/>
          </p:nvSpPr>
          <p:spPr bwMode="gray">
            <a:xfrm>
              <a:off x="3910" y="2426"/>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4" name="Oval 70"/>
            <p:cNvSpPr>
              <a:spLocks noChangeArrowheads="1"/>
            </p:cNvSpPr>
            <p:nvPr/>
          </p:nvSpPr>
          <p:spPr bwMode="gray">
            <a:xfrm>
              <a:off x="3967" y="199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5" name="Oval 71"/>
            <p:cNvSpPr>
              <a:spLocks noChangeArrowheads="1"/>
            </p:cNvSpPr>
            <p:nvPr/>
          </p:nvSpPr>
          <p:spPr bwMode="gray">
            <a:xfrm>
              <a:off x="4017" y="2426"/>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6" name="Oval 72"/>
            <p:cNvSpPr>
              <a:spLocks noChangeArrowheads="1"/>
            </p:cNvSpPr>
            <p:nvPr/>
          </p:nvSpPr>
          <p:spPr bwMode="gray">
            <a:xfrm>
              <a:off x="4043" y="2234"/>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7" name="Oval 73"/>
            <p:cNvSpPr>
              <a:spLocks noChangeArrowheads="1"/>
            </p:cNvSpPr>
            <p:nvPr/>
          </p:nvSpPr>
          <p:spPr bwMode="gray">
            <a:xfrm>
              <a:off x="4049" y="2147"/>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8" name="Oval 74"/>
            <p:cNvSpPr>
              <a:spLocks noChangeArrowheads="1"/>
            </p:cNvSpPr>
            <p:nvPr/>
          </p:nvSpPr>
          <p:spPr bwMode="gray">
            <a:xfrm>
              <a:off x="4068" y="192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59" name="Oval 75"/>
            <p:cNvSpPr>
              <a:spLocks noChangeArrowheads="1"/>
            </p:cNvSpPr>
            <p:nvPr/>
          </p:nvSpPr>
          <p:spPr bwMode="gray">
            <a:xfrm>
              <a:off x="4093" y="2068"/>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0" name="Oval 76"/>
            <p:cNvSpPr>
              <a:spLocks noChangeArrowheads="1"/>
            </p:cNvSpPr>
            <p:nvPr/>
          </p:nvSpPr>
          <p:spPr bwMode="gray">
            <a:xfrm>
              <a:off x="4112" y="2287"/>
              <a:ext cx="25" cy="34"/>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1" name="Oval 77"/>
            <p:cNvSpPr>
              <a:spLocks noChangeArrowheads="1"/>
            </p:cNvSpPr>
            <p:nvPr/>
          </p:nvSpPr>
          <p:spPr bwMode="gray">
            <a:xfrm>
              <a:off x="4119" y="2374"/>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2" name="Oval 78"/>
            <p:cNvSpPr>
              <a:spLocks noChangeArrowheads="1"/>
            </p:cNvSpPr>
            <p:nvPr/>
          </p:nvSpPr>
          <p:spPr bwMode="gray">
            <a:xfrm>
              <a:off x="4144" y="2252"/>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3" name="Oval 79"/>
            <p:cNvSpPr>
              <a:spLocks noChangeArrowheads="1"/>
            </p:cNvSpPr>
            <p:nvPr/>
          </p:nvSpPr>
          <p:spPr bwMode="gray">
            <a:xfrm>
              <a:off x="4201" y="2461"/>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4" name="Oval 80"/>
            <p:cNvSpPr>
              <a:spLocks noChangeArrowheads="1"/>
            </p:cNvSpPr>
            <p:nvPr/>
          </p:nvSpPr>
          <p:spPr bwMode="gray">
            <a:xfrm>
              <a:off x="4283" y="2374"/>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5" name="Oval 81"/>
            <p:cNvSpPr>
              <a:spLocks noChangeArrowheads="1"/>
            </p:cNvSpPr>
            <p:nvPr/>
          </p:nvSpPr>
          <p:spPr bwMode="gray">
            <a:xfrm>
              <a:off x="4296" y="2269"/>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6" name="Oval 82"/>
            <p:cNvSpPr>
              <a:spLocks noChangeArrowheads="1"/>
            </p:cNvSpPr>
            <p:nvPr/>
          </p:nvSpPr>
          <p:spPr bwMode="gray">
            <a:xfrm>
              <a:off x="4289" y="2234"/>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7" name="Oval 83"/>
            <p:cNvSpPr>
              <a:spLocks noChangeArrowheads="1"/>
            </p:cNvSpPr>
            <p:nvPr/>
          </p:nvSpPr>
          <p:spPr bwMode="gray">
            <a:xfrm>
              <a:off x="4232" y="2225"/>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8" name="Oval 84"/>
            <p:cNvSpPr>
              <a:spLocks noChangeArrowheads="1"/>
            </p:cNvSpPr>
            <p:nvPr/>
          </p:nvSpPr>
          <p:spPr bwMode="gray">
            <a:xfrm>
              <a:off x="4201" y="199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69" name="Oval 85"/>
            <p:cNvSpPr>
              <a:spLocks noChangeArrowheads="1"/>
            </p:cNvSpPr>
            <p:nvPr/>
          </p:nvSpPr>
          <p:spPr bwMode="gray">
            <a:xfrm>
              <a:off x="4296" y="2025"/>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70" name="Oval 86"/>
            <p:cNvSpPr>
              <a:spLocks noChangeArrowheads="1"/>
            </p:cNvSpPr>
            <p:nvPr/>
          </p:nvSpPr>
          <p:spPr bwMode="gray">
            <a:xfrm>
              <a:off x="4346" y="2164"/>
              <a:ext cx="26"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71" name="Oval 87"/>
            <p:cNvSpPr>
              <a:spLocks noChangeArrowheads="1"/>
            </p:cNvSpPr>
            <p:nvPr/>
          </p:nvSpPr>
          <p:spPr bwMode="gray">
            <a:xfrm>
              <a:off x="4391" y="206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sp>
          <p:nvSpPr>
            <p:cNvPr id="426072" name="Oval 88"/>
            <p:cNvSpPr>
              <a:spLocks noChangeArrowheads="1"/>
            </p:cNvSpPr>
            <p:nvPr/>
          </p:nvSpPr>
          <p:spPr bwMode="gray">
            <a:xfrm>
              <a:off x="4378" y="2260"/>
              <a:ext cx="25" cy="35"/>
            </a:xfrm>
            <a:prstGeom prst="ellipse">
              <a:avLst/>
            </a:prstGeom>
            <a:solidFill>
              <a:srgbClr val="292929"/>
            </a:solidFill>
            <a:ln w="9525">
              <a:noFill/>
              <a:round/>
              <a:headEnd/>
              <a:tailEnd/>
            </a:ln>
            <a:effectLst/>
          </p:spPr>
          <p:txBody>
            <a:bodyPr wrap="none" anchor="ctr">
              <a:spAutoFit/>
            </a:bodyPr>
            <a:lstStyle/>
            <a:p>
              <a:pPr>
                <a:defRPr/>
              </a:pPr>
              <a:endParaRPr lang="en-GB"/>
            </a:p>
          </p:txBody>
        </p:sp>
      </p:grpSp>
      <p:sp>
        <p:nvSpPr>
          <p:cNvPr id="426073" name="Text Box 89"/>
          <p:cNvSpPr txBox="1">
            <a:spLocks noChangeArrowheads="1"/>
          </p:cNvSpPr>
          <p:nvPr/>
        </p:nvSpPr>
        <p:spPr bwMode="auto">
          <a:xfrm>
            <a:off x="179388" y="3716338"/>
            <a:ext cx="1079500" cy="360362"/>
          </a:xfrm>
          <a:prstGeom prst="rect">
            <a:avLst/>
          </a:prstGeom>
          <a:solidFill>
            <a:srgbClr val="993300"/>
          </a:solidFill>
          <a:ln w="9525">
            <a:noFill/>
            <a:miter lim="800000"/>
            <a:headEnd/>
            <a:tailEnd/>
          </a:ln>
        </p:spPr>
        <p:txBody>
          <a:bodyPr anchor="ctr"/>
          <a:lstStyle/>
          <a:p>
            <a:r>
              <a:rPr lang="en-US" sz="2000" b="1">
                <a:solidFill>
                  <a:schemeClr val="bg1"/>
                </a:solidFill>
                <a:effectLst/>
                <a:latin typeface="Arial" pitchFamily="34" charset="0"/>
              </a:rPr>
              <a:t>EN</a:t>
            </a:r>
          </a:p>
        </p:txBody>
      </p:sp>
      <p:sp>
        <p:nvSpPr>
          <p:cNvPr id="426074" name="Text Box 90"/>
          <p:cNvSpPr txBox="1">
            <a:spLocks noChangeArrowheads="1"/>
          </p:cNvSpPr>
          <p:nvPr/>
        </p:nvSpPr>
        <p:spPr bwMode="auto">
          <a:xfrm>
            <a:off x="169863" y="5075238"/>
            <a:ext cx="1079500" cy="360362"/>
          </a:xfrm>
          <a:prstGeom prst="rect">
            <a:avLst/>
          </a:prstGeom>
          <a:solidFill>
            <a:srgbClr val="FF6600"/>
          </a:solidFill>
          <a:ln w="9525">
            <a:noFill/>
            <a:miter lim="800000"/>
            <a:headEnd/>
            <a:tailEnd/>
          </a:ln>
        </p:spPr>
        <p:txBody>
          <a:bodyPr anchor="ctr"/>
          <a:lstStyle/>
          <a:p>
            <a:r>
              <a:rPr lang="en-US" sz="2000" b="1">
                <a:solidFill>
                  <a:schemeClr val="bg1"/>
                </a:solidFill>
                <a:effectLst/>
                <a:latin typeface="Arial" pitchFamily="34" charset="0"/>
              </a:rPr>
              <a:t>VU</a:t>
            </a:r>
          </a:p>
        </p:txBody>
      </p:sp>
      <p:sp>
        <p:nvSpPr>
          <p:cNvPr id="426075" name="Text Box 91"/>
          <p:cNvSpPr txBox="1">
            <a:spLocks noChangeArrowheads="1"/>
          </p:cNvSpPr>
          <p:nvPr/>
        </p:nvSpPr>
        <p:spPr bwMode="auto">
          <a:xfrm>
            <a:off x="2017713" y="2708275"/>
            <a:ext cx="1439862" cy="320675"/>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100 km²</a:t>
            </a:r>
            <a:endParaRPr lang="en-US" sz="1500">
              <a:effectLst>
                <a:outerShdw blurRad="38100" dist="38100" dir="2700000" algn="tl">
                  <a:srgbClr val="C0C0C0"/>
                </a:outerShdw>
              </a:effectLst>
              <a:latin typeface="Arial" pitchFamily="34" charset="0"/>
            </a:endParaRPr>
          </a:p>
        </p:txBody>
      </p:sp>
      <p:sp>
        <p:nvSpPr>
          <p:cNvPr id="426076" name="Text Box 92"/>
          <p:cNvSpPr txBox="1">
            <a:spLocks noChangeArrowheads="1"/>
          </p:cNvSpPr>
          <p:nvPr/>
        </p:nvSpPr>
        <p:spPr bwMode="auto">
          <a:xfrm>
            <a:off x="2052638" y="5053013"/>
            <a:ext cx="1439862" cy="320675"/>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20,000 km²</a:t>
            </a:r>
            <a:endParaRPr lang="en-US" sz="1500">
              <a:effectLst>
                <a:outerShdw blurRad="38100" dist="38100" dir="2700000" algn="tl">
                  <a:srgbClr val="C0C0C0"/>
                </a:outerShdw>
              </a:effectLst>
              <a:latin typeface="Arial" pitchFamily="34" charset="0"/>
            </a:endParaRPr>
          </a:p>
        </p:txBody>
      </p:sp>
      <p:sp>
        <p:nvSpPr>
          <p:cNvPr id="426077" name="Text Box 93"/>
          <p:cNvSpPr txBox="1">
            <a:spLocks noChangeArrowheads="1"/>
          </p:cNvSpPr>
          <p:nvPr/>
        </p:nvSpPr>
        <p:spPr bwMode="auto">
          <a:xfrm>
            <a:off x="2052638" y="3644900"/>
            <a:ext cx="1439862" cy="320675"/>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5,000 km²</a:t>
            </a:r>
            <a:endParaRPr lang="en-US" sz="1500">
              <a:effectLst>
                <a:outerShdw blurRad="38100" dist="38100" dir="2700000" algn="tl">
                  <a:srgbClr val="C0C0C0"/>
                </a:outerShdw>
              </a:effectLst>
              <a:latin typeface="Arial" pitchFamily="34" charset="0"/>
            </a:endParaRPr>
          </a:p>
        </p:txBody>
      </p:sp>
      <p:sp>
        <p:nvSpPr>
          <p:cNvPr id="426078" name="Text Box 94"/>
          <p:cNvSpPr txBox="1">
            <a:spLocks noChangeArrowheads="1"/>
          </p:cNvSpPr>
          <p:nvPr/>
        </p:nvSpPr>
        <p:spPr bwMode="auto">
          <a:xfrm>
            <a:off x="4427538" y="1393825"/>
            <a:ext cx="2295525" cy="1114425"/>
          </a:xfrm>
          <a:prstGeom prst="rect">
            <a:avLst/>
          </a:prstGeom>
          <a:noFill/>
          <a:ln w="9525">
            <a:noFill/>
            <a:miter lim="800000"/>
            <a:headEnd/>
            <a:tailEnd/>
          </a:ln>
        </p:spPr>
        <p:txBody>
          <a:bodyPr>
            <a:spAutoFit/>
          </a:bodyPr>
          <a:lstStyle/>
          <a:p>
            <a:pPr algn="l"/>
            <a:r>
              <a:rPr lang="en-US" sz="2200" b="1">
                <a:effectLst/>
                <a:latin typeface="Arial" pitchFamily="34" charset="0"/>
              </a:rPr>
              <a:t>Subcriterion B2</a:t>
            </a:r>
            <a:r>
              <a:rPr lang="en-US" sz="1800">
                <a:solidFill>
                  <a:srgbClr val="800000"/>
                </a:solidFill>
                <a:effectLst/>
                <a:latin typeface="Arial" pitchFamily="34" charset="0"/>
              </a:rPr>
              <a:t>  </a:t>
            </a:r>
          </a:p>
          <a:p>
            <a:pPr algn="l"/>
            <a:r>
              <a:rPr lang="en-US" sz="1800">
                <a:effectLst/>
                <a:latin typeface="Arial" pitchFamily="34" charset="0"/>
              </a:rPr>
              <a:t>Area of occupancy estimated to be:</a:t>
            </a:r>
          </a:p>
        </p:txBody>
      </p:sp>
      <p:sp>
        <p:nvSpPr>
          <p:cNvPr id="426079" name="Line 95"/>
          <p:cNvSpPr>
            <a:spLocks noChangeShapeType="1"/>
          </p:cNvSpPr>
          <p:nvPr/>
        </p:nvSpPr>
        <p:spPr bwMode="auto">
          <a:xfrm>
            <a:off x="4211638" y="1125538"/>
            <a:ext cx="0" cy="5040312"/>
          </a:xfrm>
          <a:prstGeom prst="line">
            <a:avLst/>
          </a:prstGeom>
          <a:noFill/>
          <a:ln w="9525">
            <a:solidFill>
              <a:schemeClr val="tx1"/>
            </a:solidFill>
            <a:round/>
            <a:headEnd/>
            <a:tailEnd/>
          </a:ln>
          <a:effectLst/>
        </p:spPr>
        <p:txBody>
          <a:bodyPr wrap="none" anchor="ctr"/>
          <a:lstStyle/>
          <a:p>
            <a:pPr>
              <a:defRPr/>
            </a:pPr>
            <a:endParaRPr lang="en-GB"/>
          </a:p>
        </p:txBody>
      </p:sp>
      <p:sp>
        <p:nvSpPr>
          <p:cNvPr id="426308" name="Text Box 324"/>
          <p:cNvSpPr txBox="1">
            <a:spLocks noChangeArrowheads="1"/>
          </p:cNvSpPr>
          <p:nvPr/>
        </p:nvSpPr>
        <p:spPr bwMode="auto">
          <a:xfrm>
            <a:off x="174625" y="2708275"/>
            <a:ext cx="1079500" cy="360363"/>
          </a:xfrm>
          <a:prstGeom prst="rect">
            <a:avLst/>
          </a:prstGeom>
          <a:solidFill>
            <a:srgbClr val="800000"/>
          </a:solidFill>
          <a:ln w="9525">
            <a:noFill/>
            <a:miter lim="800000"/>
            <a:headEnd/>
            <a:tailEnd/>
          </a:ln>
        </p:spPr>
        <p:txBody>
          <a:bodyPr anchor="ctr"/>
          <a:lstStyle/>
          <a:p>
            <a:r>
              <a:rPr lang="en-US" sz="2000" b="1">
                <a:solidFill>
                  <a:schemeClr val="bg1"/>
                </a:solidFill>
                <a:effectLst/>
                <a:latin typeface="Arial" pitchFamily="34" charset="0"/>
              </a:rPr>
              <a:t>CR</a:t>
            </a:r>
          </a:p>
        </p:txBody>
      </p:sp>
      <p:grpSp>
        <p:nvGrpSpPr>
          <p:cNvPr id="5" name="Group 1553"/>
          <p:cNvGrpSpPr>
            <a:grpSpLocks/>
          </p:cNvGrpSpPr>
          <p:nvPr/>
        </p:nvGrpSpPr>
        <p:grpSpPr bwMode="auto">
          <a:xfrm>
            <a:off x="4716463" y="2630488"/>
            <a:ext cx="3343275" cy="498475"/>
            <a:chOff x="2971" y="1657"/>
            <a:chExt cx="2106" cy="314"/>
          </a:xfrm>
        </p:grpSpPr>
        <p:sp>
          <p:nvSpPr>
            <p:cNvPr id="426155" name="Text Box 171"/>
            <p:cNvSpPr txBox="1">
              <a:spLocks noChangeArrowheads="1"/>
            </p:cNvSpPr>
            <p:nvPr/>
          </p:nvSpPr>
          <p:spPr bwMode="auto">
            <a:xfrm>
              <a:off x="2971" y="1751"/>
              <a:ext cx="907"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10 km²</a:t>
              </a:r>
              <a:endParaRPr lang="en-US" sz="1500">
                <a:effectLst>
                  <a:outerShdw blurRad="38100" dist="38100" dir="2700000" algn="tl">
                    <a:srgbClr val="C0C0C0"/>
                  </a:outerShdw>
                </a:effectLst>
                <a:latin typeface="Arial" pitchFamily="34" charset="0"/>
              </a:endParaRPr>
            </a:p>
          </p:txBody>
        </p:sp>
        <p:grpSp>
          <p:nvGrpSpPr>
            <p:cNvPr id="6" name="Group 665"/>
            <p:cNvGrpSpPr>
              <a:grpSpLocks/>
            </p:cNvGrpSpPr>
            <p:nvPr/>
          </p:nvGrpSpPr>
          <p:grpSpPr bwMode="auto">
            <a:xfrm>
              <a:off x="4716" y="1657"/>
              <a:ext cx="361" cy="314"/>
              <a:chOff x="4716" y="1657"/>
              <a:chExt cx="361" cy="314"/>
            </a:xfrm>
          </p:grpSpPr>
          <p:grpSp>
            <p:nvGrpSpPr>
              <p:cNvPr id="7" name="Group 658"/>
              <p:cNvGrpSpPr>
                <a:grpSpLocks/>
              </p:cNvGrpSpPr>
              <p:nvPr/>
            </p:nvGrpSpPr>
            <p:grpSpPr bwMode="auto">
              <a:xfrm>
                <a:off x="4716" y="1657"/>
                <a:ext cx="361" cy="45"/>
                <a:chOff x="4716" y="1657"/>
                <a:chExt cx="361" cy="45"/>
              </a:xfrm>
            </p:grpSpPr>
            <p:sp>
              <p:nvSpPr>
                <p:cNvPr id="426453" name="Rectangle 469"/>
                <p:cNvSpPr>
                  <a:spLocks noChangeArrowheads="1"/>
                </p:cNvSpPr>
                <p:nvPr/>
              </p:nvSpPr>
              <p:spPr bwMode="auto">
                <a:xfrm>
                  <a:off x="4716"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4" name="Rectangle 470"/>
                <p:cNvSpPr>
                  <a:spLocks noChangeArrowheads="1"/>
                </p:cNvSpPr>
                <p:nvPr/>
              </p:nvSpPr>
              <p:spPr bwMode="auto">
                <a:xfrm>
                  <a:off x="4761"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5" name="Rectangle 471"/>
                <p:cNvSpPr>
                  <a:spLocks noChangeArrowheads="1"/>
                </p:cNvSpPr>
                <p:nvPr/>
              </p:nvSpPr>
              <p:spPr bwMode="auto">
                <a:xfrm>
                  <a:off x="4807"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6" name="Rectangle 472"/>
                <p:cNvSpPr>
                  <a:spLocks noChangeArrowheads="1"/>
                </p:cNvSpPr>
                <p:nvPr/>
              </p:nvSpPr>
              <p:spPr bwMode="auto">
                <a:xfrm>
                  <a:off x="4852"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7" name="Rectangle 473"/>
                <p:cNvSpPr>
                  <a:spLocks noChangeArrowheads="1"/>
                </p:cNvSpPr>
                <p:nvPr/>
              </p:nvSpPr>
              <p:spPr bwMode="auto">
                <a:xfrm>
                  <a:off x="4896"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8" name="Rectangle 474"/>
                <p:cNvSpPr>
                  <a:spLocks noChangeArrowheads="1"/>
                </p:cNvSpPr>
                <p:nvPr/>
              </p:nvSpPr>
              <p:spPr bwMode="auto">
                <a:xfrm>
                  <a:off x="4941"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59" name="Rectangle 475"/>
                <p:cNvSpPr>
                  <a:spLocks noChangeArrowheads="1"/>
                </p:cNvSpPr>
                <p:nvPr/>
              </p:nvSpPr>
              <p:spPr bwMode="auto">
                <a:xfrm>
                  <a:off x="4986"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0" name="Rectangle 476"/>
                <p:cNvSpPr>
                  <a:spLocks noChangeArrowheads="1"/>
                </p:cNvSpPr>
                <p:nvPr/>
              </p:nvSpPr>
              <p:spPr bwMode="auto">
                <a:xfrm>
                  <a:off x="5032" y="1657"/>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8" name="Group 660"/>
              <p:cNvGrpSpPr>
                <a:grpSpLocks/>
              </p:cNvGrpSpPr>
              <p:nvPr/>
            </p:nvGrpSpPr>
            <p:grpSpPr bwMode="auto">
              <a:xfrm>
                <a:off x="4716" y="1703"/>
                <a:ext cx="361" cy="88"/>
                <a:chOff x="4716" y="1703"/>
                <a:chExt cx="361" cy="88"/>
              </a:xfrm>
            </p:grpSpPr>
            <p:grpSp>
              <p:nvGrpSpPr>
                <p:cNvPr id="9" name="Group 659"/>
                <p:cNvGrpSpPr>
                  <a:grpSpLocks/>
                </p:cNvGrpSpPr>
                <p:nvPr/>
              </p:nvGrpSpPr>
              <p:grpSpPr bwMode="auto">
                <a:xfrm>
                  <a:off x="4716" y="1703"/>
                  <a:ext cx="361" cy="45"/>
                  <a:chOff x="4716" y="1703"/>
                  <a:chExt cx="361" cy="45"/>
                </a:xfrm>
              </p:grpSpPr>
              <p:sp>
                <p:nvSpPr>
                  <p:cNvPr id="426464" name="Rectangle 480"/>
                  <p:cNvSpPr>
                    <a:spLocks noChangeArrowheads="1"/>
                  </p:cNvSpPr>
                  <p:nvPr/>
                </p:nvSpPr>
                <p:spPr bwMode="auto">
                  <a:xfrm>
                    <a:off x="4716"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5" name="Rectangle 481"/>
                  <p:cNvSpPr>
                    <a:spLocks noChangeArrowheads="1"/>
                  </p:cNvSpPr>
                  <p:nvPr/>
                </p:nvSpPr>
                <p:spPr bwMode="auto">
                  <a:xfrm>
                    <a:off x="4761"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6" name="Rectangle 482"/>
                  <p:cNvSpPr>
                    <a:spLocks noChangeArrowheads="1"/>
                  </p:cNvSpPr>
                  <p:nvPr/>
                </p:nvSpPr>
                <p:spPr bwMode="auto">
                  <a:xfrm>
                    <a:off x="4807"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7" name="Rectangle 483"/>
                  <p:cNvSpPr>
                    <a:spLocks noChangeArrowheads="1"/>
                  </p:cNvSpPr>
                  <p:nvPr/>
                </p:nvSpPr>
                <p:spPr bwMode="auto">
                  <a:xfrm>
                    <a:off x="4852"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8" name="Rectangle 484"/>
                  <p:cNvSpPr>
                    <a:spLocks noChangeArrowheads="1"/>
                  </p:cNvSpPr>
                  <p:nvPr/>
                </p:nvSpPr>
                <p:spPr bwMode="auto">
                  <a:xfrm>
                    <a:off x="4896"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69" name="Rectangle 485"/>
                  <p:cNvSpPr>
                    <a:spLocks noChangeArrowheads="1"/>
                  </p:cNvSpPr>
                  <p:nvPr/>
                </p:nvSpPr>
                <p:spPr bwMode="auto">
                  <a:xfrm>
                    <a:off x="4941"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0" name="Rectangle 486"/>
                  <p:cNvSpPr>
                    <a:spLocks noChangeArrowheads="1"/>
                  </p:cNvSpPr>
                  <p:nvPr/>
                </p:nvSpPr>
                <p:spPr bwMode="auto">
                  <a:xfrm>
                    <a:off x="4986"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1" name="Rectangle 487"/>
                  <p:cNvSpPr>
                    <a:spLocks noChangeArrowheads="1"/>
                  </p:cNvSpPr>
                  <p:nvPr/>
                </p:nvSpPr>
                <p:spPr bwMode="auto">
                  <a:xfrm>
                    <a:off x="5032" y="1703"/>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26475" name="Rectangle 491"/>
                <p:cNvSpPr>
                  <a:spLocks noChangeArrowheads="1"/>
                </p:cNvSpPr>
                <p:nvPr/>
              </p:nvSpPr>
              <p:spPr bwMode="auto">
                <a:xfrm>
                  <a:off x="4716"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6" name="Rectangle 492"/>
                <p:cNvSpPr>
                  <a:spLocks noChangeArrowheads="1"/>
                </p:cNvSpPr>
                <p:nvPr/>
              </p:nvSpPr>
              <p:spPr bwMode="auto">
                <a:xfrm>
                  <a:off x="4761"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7" name="Rectangle 493"/>
                <p:cNvSpPr>
                  <a:spLocks noChangeArrowheads="1"/>
                </p:cNvSpPr>
                <p:nvPr/>
              </p:nvSpPr>
              <p:spPr bwMode="auto">
                <a:xfrm>
                  <a:off x="4807"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8" name="Rectangle 494"/>
                <p:cNvSpPr>
                  <a:spLocks noChangeArrowheads="1"/>
                </p:cNvSpPr>
                <p:nvPr/>
              </p:nvSpPr>
              <p:spPr bwMode="auto">
                <a:xfrm>
                  <a:off x="4852"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79" name="Rectangle 495"/>
                <p:cNvSpPr>
                  <a:spLocks noChangeArrowheads="1"/>
                </p:cNvSpPr>
                <p:nvPr/>
              </p:nvSpPr>
              <p:spPr bwMode="auto">
                <a:xfrm>
                  <a:off x="4896"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80" name="Rectangle 496"/>
                <p:cNvSpPr>
                  <a:spLocks noChangeArrowheads="1"/>
                </p:cNvSpPr>
                <p:nvPr/>
              </p:nvSpPr>
              <p:spPr bwMode="auto">
                <a:xfrm>
                  <a:off x="4941"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81" name="Rectangle 497"/>
                <p:cNvSpPr>
                  <a:spLocks noChangeArrowheads="1"/>
                </p:cNvSpPr>
                <p:nvPr/>
              </p:nvSpPr>
              <p:spPr bwMode="auto">
                <a:xfrm>
                  <a:off x="4986"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82" name="Rectangle 498"/>
                <p:cNvSpPr>
                  <a:spLocks noChangeArrowheads="1"/>
                </p:cNvSpPr>
                <p:nvPr/>
              </p:nvSpPr>
              <p:spPr bwMode="auto">
                <a:xfrm>
                  <a:off x="5032" y="174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10" name="Group 661"/>
              <p:cNvGrpSpPr>
                <a:grpSpLocks/>
              </p:cNvGrpSpPr>
              <p:nvPr/>
            </p:nvGrpSpPr>
            <p:grpSpPr bwMode="auto">
              <a:xfrm>
                <a:off x="4716" y="1791"/>
                <a:ext cx="361" cy="45"/>
                <a:chOff x="4716" y="1791"/>
                <a:chExt cx="361" cy="45"/>
              </a:xfrm>
            </p:grpSpPr>
            <p:sp>
              <p:nvSpPr>
                <p:cNvPr id="426487" name="Rectangle 503"/>
                <p:cNvSpPr>
                  <a:spLocks noChangeArrowheads="1"/>
                </p:cNvSpPr>
                <p:nvPr/>
              </p:nvSpPr>
              <p:spPr bwMode="auto">
                <a:xfrm>
                  <a:off x="4716"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88" name="Rectangle 504"/>
                <p:cNvSpPr>
                  <a:spLocks noChangeArrowheads="1"/>
                </p:cNvSpPr>
                <p:nvPr/>
              </p:nvSpPr>
              <p:spPr bwMode="auto">
                <a:xfrm>
                  <a:off x="4761"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89" name="Rectangle 505"/>
                <p:cNvSpPr>
                  <a:spLocks noChangeArrowheads="1"/>
                </p:cNvSpPr>
                <p:nvPr/>
              </p:nvSpPr>
              <p:spPr bwMode="auto">
                <a:xfrm>
                  <a:off x="4807"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0" name="Rectangle 506"/>
                <p:cNvSpPr>
                  <a:spLocks noChangeArrowheads="1"/>
                </p:cNvSpPr>
                <p:nvPr/>
              </p:nvSpPr>
              <p:spPr bwMode="auto">
                <a:xfrm>
                  <a:off x="4852"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1" name="Rectangle 507"/>
                <p:cNvSpPr>
                  <a:spLocks noChangeArrowheads="1"/>
                </p:cNvSpPr>
                <p:nvPr/>
              </p:nvSpPr>
              <p:spPr bwMode="auto">
                <a:xfrm>
                  <a:off x="4896"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2" name="Rectangle 508"/>
                <p:cNvSpPr>
                  <a:spLocks noChangeArrowheads="1"/>
                </p:cNvSpPr>
                <p:nvPr/>
              </p:nvSpPr>
              <p:spPr bwMode="auto">
                <a:xfrm>
                  <a:off x="4941"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3" name="Rectangle 509"/>
                <p:cNvSpPr>
                  <a:spLocks noChangeArrowheads="1"/>
                </p:cNvSpPr>
                <p:nvPr/>
              </p:nvSpPr>
              <p:spPr bwMode="auto">
                <a:xfrm>
                  <a:off x="4986"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4" name="Rectangle 510"/>
                <p:cNvSpPr>
                  <a:spLocks noChangeArrowheads="1"/>
                </p:cNvSpPr>
                <p:nvPr/>
              </p:nvSpPr>
              <p:spPr bwMode="auto">
                <a:xfrm>
                  <a:off x="5032" y="1791"/>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11" name="Group 662"/>
              <p:cNvGrpSpPr>
                <a:grpSpLocks/>
              </p:cNvGrpSpPr>
              <p:nvPr/>
            </p:nvGrpSpPr>
            <p:grpSpPr bwMode="auto">
              <a:xfrm>
                <a:off x="4716" y="1837"/>
                <a:ext cx="361" cy="45"/>
                <a:chOff x="4716" y="1837"/>
                <a:chExt cx="361" cy="45"/>
              </a:xfrm>
            </p:grpSpPr>
            <p:sp>
              <p:nvSpPr>
                <p:cNvPr id="426498" name="Rectangle 514"/>
                <p:cNvSpPr>
                  <a:spLocks noChangeArrowheads="1"/>
                </p:cNvSpPr>
                <p:nvPr/>
              </p:nvSpPr>
              <p:spPr bwMode="auto">
                <a:xfrm>
                  <a:off x="4716"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499" name="Rectangle 515"/>
                <p:cNvSpPr>
                  <a:spLocks noChangeArrowheads="1"/>
                </p:cNvSpPr>
                <p:nvPr/>
              </p:nvSpPr>
              <p:spPr bwMode="auto">
                <a:xfrm>
                  <a:off x="4761"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0" name="Rectangle 516"/>
                <p:cNvSpPr>
                  <a:spLocks noChangeArrowheads="1"/>
                </p:cNvSpPr>
                <p:nvPr/>
              </p:nvSpPr>
              <p:spPr bwMode="auto">
                <a:xfrm>
                  <a:off x="4807"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1" name="Rectangle 517"/>
                <p:cNvSpPr>
                  <a:spLocks noChangeArrowheads="1"/>
                </p:cNvSpPr>
                <p:nvPr/>
              </p:nvSpPr>
              <p:spPr bwMode="auto">
                <a:xfrm>
                  <a:off x="4852"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2" name="Rectangle 518"/>
                <p:cNvSpPr>
                  <a:spLocks noChangeArrowheads="1"/>
                </p:cNvSpPr>
                <p:nvPr/>
              </p:nvSpPr>
              <p:spPr bwMode="auto">
                <a:xfrm>
                  <a:off x="4896"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3" name="Rectangle 519"/>
                <p:cNvSpPr>
                  <a:spLocks noChangeArrowheads="1"/>
                </p:cNvSpPr>
                <p:nvPr/>
              </p:nvSpPr>
              <p:spPr bwMode="auto">
                <a:xfrm>
                  <a:off x="4941"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4" name="Rectangle 520"/>
                <p:cNvSpPr>
                  <a:spLocks noChangeArrowheads="1"/>
                </p:cNvSpPr>
                <p:nvPr/>
              </p:nvSpPr>
              <p:spPr bwMode="auto">
                <a:xfrm>
                  <a:off x="4986"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05" name="Rectangle 521"/>
                <p:cNvSpPr>
                  <a:spLocks noChangeArrowheads="1"/>
                </p:cNvSpPr>
                <p:nvPr/>
              </p:nvSpPr>
              <p:spPr bwMode="auto">
                <a:xfrm>
                  <a:off x="5032" y="1837"/>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12" name="Group 663"/>
              <p:cNvGrpSpPr>
                <a:grpSpLocks/>
              </p:cNvGrpSpPr>
              <p:nvPr/>
            </p:nvGrpSpPr>
            <p:grpSpPr bwMode="auto">
              <a:xfrm>
                <a:off x="4716" y="1880"/>
                <a:ext cx="361" cy="45"/>
                <a:chOff x="4716" y="1880"/>
                <a:chExt cx="361" cy="45"/>
              </a:xfrm>
            </p:grpSpPr>
            <p:sp>
              <p:nvSpPr>
                <p:cNvPr id="426509" name="Rectangle 525"/>
                <p:cNvSpPr>
                  <a:spLocks noChangeArrowheads="1"/>
                </p:cNvSpPr>
                <p:nvPr/>
              </p:nvSpPr>
              <p:spPr bwMode="auto">
                <a:xfrm>
                  <a:off x="471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0" name="Rectangle 526"/>
                <p:cNvSpPr>
                  <a:spLocks noChangeArrowheads="1"/>
                </p:cNvSpPr>
                <p:nvPr/>
              </p:nvSpPr>
              <p:spPr bwMode="auto">
                <a:xfrm>
                  <a:off x="476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1" name="Rectangle 527"/>
                <p:cNvSpPr>
                  <a:spLocks noChangeArrowheads="1"/>
                </p:cNvSpPr>
                <p:nvPr/>
              </p:nvSpPr>
              <p:spPr bwMode="auto">
                <a:xfrm>
                  <a:off x="4807"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2" name="Rectangle 528"/>
                <p:cNvSpPr>
                  <a:spLocks noChangeArrowheads="1"/>
                </p:cNvSpPr>
                <p:nvPr/>
              </p:nvSpPr>
              <p:spPr bwMode="auto">
                <a:xfrm>
                  <a:off x="485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3" name="Rectangle 529"/>
                <p:cNvSpPr>
                  <a:spLocks noChangeArrowheads="1"/>
                </p:cNvSpPr>
                <p:nvPr/>
              </p:nvSpPr>
              <p:spPr bwMode="auto">
                <a:xfrm>
                  <a:off x="489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4" name="Rectangle 530"/>
                <p:cNvSpPr>
                  <a:spLocks noChangeArrowheads="1"/>
                </p:cNvSpPr>
                <p:nvPr/>
              </p:nvSpPr>
              <p:spPr bwMode="auto">
                <a:xfrm>
                  <a:off x="494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5" name="Rectangle 531"/>
                <p:cNvSpPr>
                  <a:spLocks noChangeArrowheads="1"/>
                </p:cNvSpPr>
                <p:nvPr/>
              </p:nvSpPr>
              <p:spPr bwMode="auto">
                <a:xfrm>
                  <a:off x="498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16" name="Rectangle 532"/>
                <p:cNvSpPr>
                  <a:spLocks noChangeArrowheads="1"/>
                </p:cNvSpPr>
                <p:nvPr/>
              </p:nvSpPr>
              <p:spPr bwMode="auto">
                <a:xfrm>
                  <a:off x="503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13" name="Group 664"/>
              <p:cNvGrpSpPr>
                <a:grpSpLocks/>
              </p:cNvGrpSpPr>
              <p:nvPr/>
            </p:nvGrpSpPr>
            <p:grpSpPr bwMode="auto">
              <a:xfrm>
                <a:off x="4716" y="1926"/>
                <a:ext cx="361" cy="45"/>
                <a:chOff x="4716" y="1926"/>
                <a:chExt cx="361" cy="45"/>
              </a:xfrm>
            </p:grpSpPr>
            <p:sp>
              <p:nvSpPr>
                <p:cNvPr id="426520" name="Rectangle 536"/>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1" name="Rectangle 537"/>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2" name="Rectangle 538"/>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3" name="Rectangle 539"/>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4" name="Rectangle 540"/>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5" name="Rectangle 541"/>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6" name="Rectangle 542"/>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27" name="Rectangle 543"/>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grpSp>
        <p:nvGrpSpPr>
          <p:cNvPr id="14" name="Group 1554"/>
          <p:cNvGrpSpPr>
            <a:grpSpLocks/>
          </p:cNvGrpSpPr>
          <p:nvPr/>
        </p:nvGrpSpPr>
        <p:grpSpPr bwMode="auto">
          <a:xfrm>
            <a:off x="4699000" y="3251200"/>
            <a:ext cx="3498850" cy="927100"/>
            <a:chOff x="2960" y="2048"/>
            <a:chExt cx="2204" cy="584"/>
          </a:xfrm>
        </p:grpSpPr>
        <p:sp>
          <p:nvSpPr>
            <p:cNvPr id="426307" name="Text Box 323"/>
            <p:cNvSpPr txBox="1">
              <a:spLocks noChangeArrowheads="1"/>
            </p:cNvSpPr>
            <p:nvPr/>
          </p:nvSpPr>
          <p:spPr bwMode="auto">
            <a:xfrm>
              <a:off x="2960" y="2280"/>
              <a:ext cx="907"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500 km²</a:t>
              </a:r>
              <a:endParaRPr lang="en-US" sz="1500">
                <a:effectLst>
                  <a:outerShdw blurRad="38100" dist="38100" dir="2700000" algn="tl">
                    <a:srgbClr val="C0C0C0"/>
                  </a:outerShdw>
                </a:effectLst>
                <a:latin typeface="Arial" pitchFamily="34" charset="0"/>
              </a:endParaRPr>
            </a:p>
          </p:txBody>
        </p:sp>
        <p:grpSp>
          <p:nvGrpSpPr>
            <p:cNvPr id="15" name="Group 728"/>
            <p:cNvGrpSpPr>
              <a:grpSpLocks/>
            </p:cNvGrpSpPr>
            <p:nvPr/>
          </p:nvGrpSpPr>
          <p:grpSpPr bwMode="auto">
            <a:xfrm>
              <a:off x="4626" y="2048"/>
              <a:ext cx="538" cy="584"/>
              <a:chOff x="4604" y="2036"/>
              <a:chExt cx="538" cy="584"/>
            </a:xfrm>
          </p:grpSpPr>
          <p:sp>
            <p:nvSpPr>
              <p:cNvPr id="426708" name="Rectangle 724"/>
              <p:cNvSpPr>
                <a:spLocks noChangeArrowheads="1"/>
              </p:cNvSpPr>
              <p:nvPr/>
            </p:nvSpPr>
            <p:spPr bwMode="auto">
              <a:xfrm rot="5400000">
                <a:off x="5097"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16" name="Group 727"/>
              <p:cNvGrpSpPr>
                <a:grpSpLocks/>
              </p:cNvGrpSpPr>
              <p:nvPr/>
            </p:nvGrpSpPr>
            <p:grpSpPr bwMode="auto">
              <a:xfrm>
                <a:off x="4604" y="2036"/>
                <a:ext cx="538" cy="584"/>
                <a:chOff x="4604" y="2036"/>
                <a:chExt cx="538" cy="584"/>
              </a:xfrm>
            </p:grpSpPr>
            <p:grpSp>
              <p:nvGrpSpPr>
                <p:cNvPr id="17" name="Group 546"/>
                <p:cNvGrpSpPr>
                  <a:grpSpLocks/>
                </p:cNvGrpSpPr>
                <p:nvPr/>
              </p:nvGrpSpPr>
              <p:grpSpPr bwMode="auto">
                <a:xfrm>
                  <a:off x="4604" y="2036"/>
                  <a:ext cx="450" cy="134"/>
                  <a:chOff x="3923" y="1706"/>
                  <a:chExt cx="450" cy="134"/>
                </a:xfrm>
              </p:grpSpPr>
              <p:grpSp>
                <p:nvGrpSpPr>
                  <p:cNvPr id="18" name="Group 547"/>
                  <p:cNvGrpSpPr>
                    <a:grpSpLocks/>
                  </p:cNvGrpSpPr>
                  <p:nvPr/>
                </p:nvGrpSpPr>
                <p:grpSpPr bwMode="auto">
                  <a:xfrm>
                    <a:off x="3923" y="1706"/>
                    <a:ext cx="450" cy="45"/>
                    <a:chOff x="3923" y="1706"/>
                    <a:chExt cx="450" cy="45"/>
                  </a:xfrm>
                </p:grpSpPr>
                <p:sp>
                  <p:nvSpPr>
                    <p:cNvPr id="426532" name="Rectangle 54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3" name="Rectangle 54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4" name="Rectangle 55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5" name="Rectangle 55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6" name="Rectangle 55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7" name="Rectangle 55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8" name="Rectangle 55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39" name="Rectangle 55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0" name="Rectangle 55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1" name="Rectangle 55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19" name="Group 558"/>
                  <p:cNvGrpSpPr>
                    <a:grpSpLocks/>
                  </p:cNvGrpSpPr>
                  <p:nvPr/>
                </p:nvGrpSpPr>
                <p:grpSpPr bwMode="auto">
                  <a:xfrm>
                    <a:off x="3923" y="1752"/>
                    <a:ext cx="450" cy="45"/>
                    <a:chOff x="3923" y="1706"/>
                    <a:chExt cx="450" cy="45"/>
                  </a:xfrm>
                </p:grpSpPr>
                <p:sp>
                  <p:nvSpPr>
                    <p:cNvPr id="426543" name="Rectangle 55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4" name="Rectangle 56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5" name="Rectangle 56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6" name="Rectangle 56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7" name="Rectangle 56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8" name="Rectangle 56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49" name="Rectangle 56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0" name="Rectangle 56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1" name="Rectangle 56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2" name="Rectangle 56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0" name="Group 569"/>
                  <p:cNvGrpSpPr>
                    <a:grpSpLocks/>
                  </p:cNvGrpSpPr>
                  <p:nvPr/>
                </p:nvGrpSpPr>
                <p:grpSpPr bwMode="auto">
                  <a:xfrm>
                    <a:off x="3923" y="1795"/>
                    <a:ext cx="450" cy="45"/>
                    <a:chOff x="3923" y="1706"/>
                    <a:chExt cx="450" cy="45"/>
                  </a:xfrm>
                </p:grpSpPr>
                <p:sp>
                  <p:nvSpPr>
                    <p:cNvPr id="426554" name="Rectangle 57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5" name="Rectangle 57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6" name="Rectangle 57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7" name="Rectangle 57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8" name="Rectangle 57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59" name="Rectangle 57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0" name="Rectangle 57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1" name="Rectangle 57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2" name="Rectangle 57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3" name="Rectangle 57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21" name="Group 580"/>
                <p:cNvGrpSpPr>
                  <a:grpSpLocks/>
                </p:cNvGrpSpPr>
                <p:nvPr/>
              </p:nvGrpSpPr>
              <p:grpSpPr bwMode="auto">
                <a:xfrm>
                  <a:off x="4604" y="2170"/>
                  <a:ext cx="450" cy="134"/>
                  <a:chOff x="3923" y="1706"/>
                  <a:chExt cx="450" cy="134"/>
                </a:xfrm>
              </p:grpSpPr>
              <p:grpSp>
                <p:nvGrpSpPr>
                  <p:cNvPr id="22" name="Group 581"/>
                  <p:cNvGrpSpPr>
                    <a:grpSpLocks/>
                  </p:cNvGrpSpPr>
                  <p:nvPr/>
                </p:nvGrpSpPr>
                <p:grpSpPr bwMode="auto">
                  <a:xfrm>
                    <a:off x="3923" y="1706"/>
                    <a:ext cx="450" cy="45"/>
                    <a:chOff x="3923" y="1706"/>
                    <a:chExt cx="450" cy="45"/>
                  </a:xfrm>
                </p:grpSpPr>
                <p:sp>
                  <p:nvSpPr>
                    <p:cNvPr id="426566" name="Rectangle 58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7" name="Rectangle 58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8" name="Rectangle 58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69" name="Rectangle 58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0" name="Rectangle 58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1" name="Rectangle 58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2" name="Rectangle 58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3" name="Rectangle 58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4" name="Rectangle 59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5" name="Rectangle 59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3" name="Group 592"/>
                  <p:cNvGrpSpPr>
                    <a:grpSpLocks/>
                  </p:cNvGrpSpPr>
                  <p:nvPr/>
                </p:nvGrpSpPr>
                <p:grpSpPr bwMode="auto">
                  <a:xfrm>
                    <a:off x="3923" y="1752"/>
                    <a:ext cx="450" cy="45"/>
                    <a:chOff x="3923" y="1706"/>
                    <a:chExt cx="450" cy="45"/>
                  </a:xfrm>
                </p:grpSpPr>
                <p:sp>
                  <p:nvSpPr>
                    <p:cNvPr id="426577" name="Rectangle 59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8" name="Rectangle 59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79" name="Rectangle 59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0" name="Rectangle 59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1" name="Rectangle 59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2" name="Rectangle 59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3" name="Rectangle 59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4" name="Rectangle 60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5" name="Rectangle 60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6" name="Rectangle 60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4" name="Group 603"/>
                  <p:cNvGrpSpPr>
                    <a:grpSpLocks/>
                  </p:cNvGrpSpPr>
                  <p:nvPr/>
                </p:nvGrpSpPr>
                <p:grpSpPr bwMode="auto">
                  <a:xfrm>
                    <a:off x="3923" y="1795"/>
                    <a:ext cx="450" cy="45"/>
                    <a:chOff x="3923" y="1706"/>
                    <a:chExt cx="450" cy="45"/>
                  </a:xfrm>
                </p:grpSpPr>
                <p:sp>
                  <p:nvSpPr>
                    <p:cNvPr id="426588" name="Rectangle 60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89" name="Rectangle 60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0" name="Rectangle 60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1" name="Rectangle 60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2" name="Rectangle 60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3" name="Rectangle 60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4" name="Rectangle 61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5" name="Rectangle 61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6" name="Rectangle 61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597" name="Rectangle 61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25" name="Group 614"/>
                <p:cNvGrpSpPr>
                  <a:grpSpLocks/>
                </p:cNvGrpSpPr>
                <p:nvPr/>
              </p:nvGrpSpPr>
              <p:grpSpPr bwMode="auto">
                <a:xfrm>
                  <a:off x="4604" y="2304"/>
                  <a:ext cx="450" cy="45"/>
                  <a:chOff x="3923" y="1706"/>
                  <a:chExt cx="450" cy="45"/>
                </a:xfrm>
              </p:grpSpPr>
              <p:sp>
                <p:nvSpPr>
                  <p:cNvPr id="426599" name="Rectangle 61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0" name="Rectangle 61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1" name="Rectangle 61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2" name="Rectangle 61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3" name="Rectangle 61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4" name="Rectangle 62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5" name="Rectangle 62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6" name="Rectangle 62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7" name="Rectangle 62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08" name="Rectangle 62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6" name="Group 625"/>
                <p:cNvGrpSpPr>
                  <a:grpSpLocks/>
                </p:cNvGrpSpPr>
                <p:nvPr/>
              </p:nvGrpSpPr>
              <p:grpSpPr bwMode="auto">
                <a:xfrm>
                  <a:off x="4604" y="2350"/>
                  <a:ext cx="450" cy="45"/>
                  <a:chOff x="3923" y="1706"/>
                  <a:chExt cx="450" cy="45"/>
                </a:xfrm>
              </p:grpSpPr>
              <p:sp>
                <p:nvSpPr>
                  <p:cNvPr id="426610" name="Rectangle 62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1" name="Rectangle 62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2" name="Rectangle 62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3" name="Rectangle 62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4" name="Rectangle 63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5" name="Rectangle 63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6" name="Rectangle 63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7" name="Rectangle 63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8" name="Rectangle 63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19" name="Rectangle 63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7" name="Group 636"/>
                <p:cNvGrpSpPr>
                  <a:grpSpLocks/>
                </p:cNvGrpSpPr>
                <p:nvPr/>
              </p:nvGrpSpPr>
              <p:grpSpPr bwMode="auto">
                <a:xfrm>
                  <a:off x="4604" y="2393"/>
                  <a:ext cx="450" cy="45"/>
                  <a:chOff x="3923" y="1706"/>
                  <a:chExt cx="450" cy="45"/>
                </a:xfrm>
              </p:grpSpPr>
              <p:sp>
                <p:nvSpPr>
                  <p:cNvPr id="426621" name="Rectangle 63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2" name="Rectangle 63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3" name="Rectangle 63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4" name="Rectangle 64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5" name="Rectangle 64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6" name="Rectangle 64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7" name="Rectangle 64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8" name="Rectangle 64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29" name="Rectangle 64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0" name="Rectangle 64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8" name="Group 647"/>
                <p:cNvGrpSpPr>
                  <a:grpSpLocks/>
                </p:cNvGrpSpPr>
                <p:nvPr/>
              </p:nvGrpSpPr>
              <p:grpSpPr bwMode="auto">
                <a:xfrm>
                  <a:off x="4604" y="2439"/>
                  <a:ext cx="450" cy="45"/>
                  <a:chOff x="3923" y="1706"/>
                  <a:chExt cx="450" cy="45"/>
                </a:xfrm>
              </p:grpSpPr>
              <p:sp>
                <p:nvSpPr>
                  <p:cNvPr id="426632" name="Rectangle 64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3" name="Rectangle 64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4" name="Rectangle 65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5" name="Rectangle 65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6" name="Rectangle 65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7" name="Rectangle 65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8" name="Rectangle 65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39" name="Rectangle 65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40" name="Rectangle 65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41" name="Rectangle 65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29" name="Group 666"/>
                <p:cNvGrpSpPr>
                  <a:grpSpLocks/>
                </p:cNvGrpSpPr>
                <p:nvPr/>
              </p:nvGrpSpPr>
              <p:grpSpPr bwMode="auto">
                <a:xfrm>
                  <a:off x="4604" y="2484"/>
                  <a:ext cx="450" cy="45"/>
                  <a:chOff x="3923" y="1706"/>
                  <a:chExt cx="450" cy="45"/>
                </a:xfrm>
              </p:grpSpPr>
              <p:sp>
                <p:nvSpPr>
                  <p:cNvPr id="426651" name="Rectangle 66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2" name="Rectangle 66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3" name="Rectangle 66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4" name="Rectangle 67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5" name="Rectangle 67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6" name="Rectangle 67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7" name="Rectangle 67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8" name="Rectangle 67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59" name="Rectangle 67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0" name="Rectangle 67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30" name="Group 677"/>
                <p:cNvGrpSpPr>
                  <a:grpSpLocks/>
                </p:cNvGrpSpPr>
                <p:nvPr/>
              </p:nvGrpSpPr>
              <p:grpSpPr bwMode="auto">
                <a:xfrm>
                  <a:off x="4604" y="2529"/>
                  <a:ext cx="450" cy="45"/>
                  <a:chOff x="3923" y="1706"/>
                  <a:chExt cx="450" cy="45"/>
                </a:xfrm>
              </p:grpSpPr>
              <p:sp>
                <p:nvSpPr>
                  <p:cNvPr id="426662" name="Rectangle 67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3" name="Rectangle 67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4" name="Rectangle 68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5" name="Rectangle 68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6" name="Rectangle 68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7" name="Rectangle 68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8" name="Rectangle 68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69" name="Rectangle 68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0" name="Rectangle 68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1" name="Rectangle 68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31" name="Group 688"/>
                <p:cNvGrpSpPr>
                  <a:grpSpLocks/>
                </p:cNvGrpSpPr>
                <p:nvPr/>
              </p:nvGrpSpPr>
              <p:grpSpPr bwMode="auto">
                <a:xfrm>
                  <a:off x="4604" y="2574"/>
                  <a:ext cx="450" cy="45"/>
                  <a:chOff x="3923" y="1706"/>
                  <a:chExt cx="450" cy="45"/>
                </a:xfrm>
              </p:grpSpPr>
              <p:sp>
                <p:nvSpPr>
                  <p:cNvPr id="426673" name="Rectangle 68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4" name="Rectangle 69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5" name="Rectangle 69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6" name="Rectangle 69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7" name="Rectangle 69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8" name="Rectangle 69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79" name="Rectangle 69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0" name="Rectangle 69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1" name="Rectangle 69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2" name="Rectangle 69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26684" name="Rectangle 700"/>
                <p:cNvSpPr>
                  <a:spLocks noChangeArrowheads="1"/>
                </p:cNvSpPr>
                <p:nvPr/>
              </p:nvSpPr>
              <p:spPr bwMode="auto">
                <a:xfrm rot="5400000">
                  <a:off x="5053"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5" name="Rectangle 701"/>
                <p:cNvSpPr>
                  <a:spLocks noChangeArrowheads="1"/>
                </p:cNvSpPr>
                <p:nvPr/>
              </p:nvSpPr>
              <p:spPr bwMode="auto">
                <a:xfrm rot="5400000">
                  <a:off x="5053"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6" name="Rectangle 702"/>
                <p:cNvSpPr>
                  <a:spLocks noChangeArrowheads="1"/>
                </p:cNvSpPr>
                <p:nvPr/>
              </p:nvSpPr>
              <p:spPr bwMode="auto">
                <a:xfrm rot="5400000">
                  <a:off x="5053"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7" name="Rectangle 703"/>
                <p:cNvSpPr>
                  <a:spLocks noChangeArrowheads="1"/>
                </p:cNvSpPr>
                <p:nvPr/>
              </p:nvSpPr>
              <p:spPr bwMode="auto">
                <a:xfrm rot="5400000">
                  <a:off x="5053"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8" name="Rectangle 704"/>
                <p:cNvSpPr>
                  <a:spLocks noChangeArrowheads="1"/>
                </p:cNvSpPr>
                <p:nvPr/>
              </p:nvSpPr>
              <p:spPr bwMode="auto">
                <a:xfrm rot="5400000">
                  <a:off x="5053"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89" name="Rectangle 705"/>
                <p:cNvSpPr>
                  <a:spLocks noChangeArrowheads="1"/>
                </p:cNvSpPr>
                <p:nvPr/>
              </p:nvSpPr>
              <p:spPr bwMode="auto">
                <a:xfrm rot="5400000">
                  <a:off x="5053"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0" name="Rectangle 706"/>
                <p:cNvSpPr>
                  <a:spLocks noChangeArrowheads="1"/>
                </p:cNvSpPr>
                <p:nvPr/>
              </p:nvSpPr>
              <p:spPr bwMode="auto">
                <a:xfrm rot="5400000">
                  <a:off x="5053"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1" name="Rectangle 707"/>
                <p:cNvSpPr>
                  <a:spLocks noChangeArrowheads="1"/>
                </p:cNvSpPr>
                <p:nvPr/>
              </p:nvSpPr>
              <p:spPr bwMode="auto">
                <a:xfrm rot="5400000">
                  <a:off x="5053"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2" name="Rectangle 708"/>
                <p:cNvSpPr>
                  <a:spLocks noChangeArrowheads="1"/>
                </p:cNvSpPr>
                <p:nvPr/>
              </p:nvSpPr>
              <p:spPr bwMode="auto">
                <a:xfrm rot="5400000">
                  <a:off x="5053"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3" name="Rectangle 709"/>
                <p:cNvSpPr>
                  <a:spLocks noChangeArrowheads="1"/>
                </p:cNvSpPr>
                <p:nvPr/>
              </p:nvSpPr>
              <p:spPr bwMode="auto">
                <a:xfrm rot="5400000">
                  <a:off x="5053"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5" name="Rectangle 711"/>
                <p:cNvSpPr>
                  <a:spLocks noChangeArrowheads="1"/>
                </p:cNvSpPr>
                <p:nvPr/>
              </p:nvSpPr>
              <p:spPr bwMode="auto">
                <a:xfrm rot="5400000">
                  <a:off x="5097"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6" name="Rectangle 712"/>
                <p:cNvSpPr>
                  <a:spLocks noChangeArrowheads="1"/>
                </p:cNvSpPr>
                <p:nvPr/>
              </p:nvSpPr>
              <p:spPr bwMode="auto">
                <a:xfrm rot="5400000">
                  <a:off x="5097"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7" name="Rectangle 713"/>
                <p:cNvSpPr>
                  <a:spLocks noChangeArrowheads="1"/>
                </p:cNvSpPr>
                <p:nvPr/>
              </p:nvSpPr>
              <p:spPr bwMode="auto">
                <a:xfrm rot="5400000">
                  <a:off x="5097"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8" name="Rectangle 714"/>
                <p:cNvSpPr>
                  <a:spLocks noChangeArrowheads="1"/>
                </p:cNvSpPr>
                <p:nvPr/>
              </p:nvSpPr>
              <p:spPr bwMode="auto">
                <a:xfrm rot="5400000">
                  <a:off x="5097"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699" name="Rectangle 715"/>
                <p:cNvSpPr>
                  <a:spLocks noChangeArrowheads="1"/>
                </p:cNvSpPr>
                <p:nvPr/>
              </p:nvSpPr>
              <p:spPr bwMode="auto">
                <a:xfrm rot="5400000">
                  <a:off x="5097"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0" name="Rectangle 716"/>
                <p:cNvSpPr>
                  <a:spLocks noChangeArrowheads="1"/>
                </p:cNvSpPr>
                <p:nvPr/>
              </p:nvSpPr>
              <p:spPr bwMode="auto">
                <a:xfrm rot="5400000">
                  <a:off x="5097"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1" name="Rectangle 717"/>
                <p:cNvSpPr>
                  <a:spLocks noChangeArrowheads="1"/>
                </p:cNvSpPr>
                <p:nvPr/>
              </p:nvSpPr>
              <p:spPr bwMode="auto">
                <a:xfrm rot="5400000">
                  <a:off x="5097"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2" name="Rectangle 718"/>
                <p:cNvSpPr>
                  <a:spLocks noChangeArrowheads="1"/>
                </p:cNvSpPr>
                <p:nvPr/>
              </p:nvSpPr>
              <p:spPr bwMode="auto">
                <a:xfrm rot="5400000">
                  <a:off x="5097"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3" name="Rectangle 719"/>
                <p:cNvSpPr>
                  <a:spLocks noChangeArrowheads="1"/>
                </p:cNvSpPr>
                <p:nvPr/>
              </p:nvSpPr>
              <p:spPr bwMode="auto">
                <a:xfrm rot="5400000">
                  <a:off x="5097"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4" name="Rectangle 720"/>
                <p:cNvSpPr>
                  <a:spLocks noChangeArrowheads="1"/>
                </p:cNvSpPr>
                <p:nvPr/>
              </p:nvSpPr>
              <p:spPr bwMode="auto">
                <a:xfrm rot="5400000">
                  <a:off x="5097"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5" name="Rectangle 721"/>
                <p:cNvSpPr>
                  <a:spLocks noChangeArrowheads="1"/>
                </p:cNvSpPr>
                <p:nvPr/>
              </p:nvSpPr>
              <p:spPr bwMode="auto">
                <a:xfrm rot="5400000">
                  <a:off x="5055"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6" name="Rectangle 722"/>
                <p:cNvSpPr>
                  <a:spLocks noChangeArrowheads="1"/>
                </p:cNvSpPr>
                <p:nvPr/>
              </p:nvSpPr>
              <p:spPr bwMode="auto">
                <a:xfrm rot="5400000">
                  <a:off x="5055"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7" name="Rectangle 723"/>
                <p:cNvSpPr>
                  <a:spLocks noChangeArrowheads="1"/>
                </p:cNvSpPr>
                <p:nvPr/>
              </p:nvSpPr>
              <p:spPr bwMode="auto">
                <a:xfrm rot="5400000">
                  <a:off x="5055"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09" name="Rectangle 725"/>
                <p:cNvSpPr>
                  <a:spLocks noChangeArrowheads="1"/>
                </p:cNvSpPr>
                <p:nvPr/>
              </p:nvSpPr>
              <p:spPr bwMode="auto">
                <a:xfrm rot="5400000">
                  <a:off x="5097"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10" name="Rectangle 726"/>
                <p:cNvSpPr>
                  <a:spLocks noChangeArrowheads="1"/>
                </p:cNvSpPr>
                <p:nvPr/>
              </p:nvSpPr>
              <p:spPr bwMode="auto">
                <a:xfrm rot="5400000">
                  <a:off x="5097"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grpSp>
        <p:nvGrpSpPr>
          <p:cNvPr id="448736" name="Group 1555"/>
          <p:cNvGrpSpPr>
            <a:grpSpLocks/>
          </p:cNvGrpSpPr>
          <p:nvPr/>
        </p:nvGrpSpPr>
        <p:grpSpPr bwMode="auto">
          <a:xfrm>
            <a:off x="4711700" y="4365625"/>
            <a:ext cx="4092575" cy="1852613"/>
            <a:chOff x="2968" y="2750"/>
            <a:chExt cx="2578" cy="1167"/>
          </a:xfrm>
        </p:grpSpPr>
        <p:sp>
          <p:nvSpPr>
            <p:cNvPr id="426231" name="Text Box 247"/>
            <p:cNvSpPr txBox="1">
              <a:spLocks noChangeArrowheads="1"/>
            </p:cNvSpPr>
            <p:nvPr/>
          </p:nvSpPr>
          <p:spPr bwMode="auto">
            <a:xfrm>
              <a:off x="2968" y="3173"/>
              <a:ext cx="907" cy="202"/>
            </a:xfrm>
            <a:prstGeom prst="rect">
              <a:avLst/>
            </a:prstGeom>
            <a:noFill/>
            <a:ln w="9525">
              <a:noFill/>
              <a:miter lim="800000"/>
              <a:headEnd/>
              <a:tailEnd/>
            </a:ln>
            <a:effectLst/>
          </p:spPr>
          <p:txBody>
            <a:bodyPr>
              <a:spAutoFit/>
            </a:bodyPr>
            <a:lstStyle/>
            <a:p>
              <a:pPr>
                <a:defRPr/>
              </a:pPr>
              <a:r>
                <a:rPr lang="en-GB" sz="1500">
                  <a:effectLst>
                    <a:outerShdw blurRad="38100" dist="38100" dir="2700000" algn="tl">
                      <a:srgbClr val="C0C0C0"/>
                    </a:outerShdw>
                  </a:effectLst>
                  <a:latin typeface="Arial" pitchFamily="34" charset="0"/>
                </a:rPr>
                <a:t>&lt; 2,000 km²</a:t>
              </a:r>
              <a:endParaRPr lang="en-US" sz="1500">
                <a:effectLst>
                  <a:outerShdw blurRad="38100" dist="38100" dir="2700000" algn="tl">
                    <a:srgbClr val="C0C0C0"/>
                  </a:outerShdw>
                </a:effectLst>
                <a:latin typeface="Arial" pitchFamily="34" charset="0"/>
              </a:endParaRPr>
            </a:p>
          </p:txBody>
        </p:sp>
        <p:grpSp>
          <p:nvGrpSpPr>
            <p:cNvPr id="448738" name="Group 1552"/>
            <p:cNvGrpSpPr>
              <a:grpSpLocks/>
            </p:cNvGrpSpPr>
            <p:nvPr/>
          </p:nvGrpSpPr>
          <p:grpSpPr bwMode="auto">
            <a:xfrm>
              <a:off x="4332" y="2750"/>
              <a:ext cx="1214" cy="1167"/>
              <a:chOff x="4332" y="2750"/>
              <a:chExt cx="1214" cy="1167"/>
            </a:xfrm>
          </p:grpSpPr>
          <p:grpSp>
            <p:nvGrpSpPr>
              <p:cNvPr id="448739" name="Group 1551"/>
              <p:cNvGrpSpPr>
                <a:grpSpLocks/>
              </p:cNvGrpSpPr>
              <p:nvPr/>
            </p:nvGrpSpPr>
            <p:grpSpPr bwMode="auto">
              <a:xfrm>
                <a:off x="4332" y="2750"/>
                <a:ext cx="1076" cy="1167"/>
                <a:chOff x="4332" y="2750"/>
                <a:chExt cx="1076" cy="1167"/>
              </a:xfrm>
            </p:grpSpPr>
            <p:grpSp>
              <p:nvGrpSpPr>
                <p:cNvPr id="448740" name="Group 729"/>
                <p:cNvGrpSpPr>
                  <a:grpSpLocks/>
                </p:cNvGrpSpPr>
                <p:nvPr/>
              </p:nvGrpSpPr>
              <p:grpSpPr bwMode="auto">
                <a:xfrm>
                  <a:off x="4332" y="2750"/>
                  <a:ext cx="538" cy="584"/>
                  <a:chOff x="4604" y="2036"/>
                  <a:chExt cx="538" cy="584"/>
                </a:xfrm>
              </p:grpSpPr>
              <p:sp>
                <p:nvSpPr>
                  <p:cNvPr id="426714" name="Rectangle 730"/>
                  <p:cNvSpPr>
                    <a:spLocks noChangeArrowheads="1"/>
                  </p:cNvSpPr>
                  <p:nvPr/>
                </p:nvSpPr>
                <p:spPr bwMode="auto">
                  <a:xfrm rot="5400000">
                    <a:off x="5097"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448751" name="Group 731"/>
                  <p:cNvGrpSpPr>
                    <a:grpSpLocks/>
                  </p:cNvGrpSpPr>
                  <p:nvPr/>
                </p:nvGrpSpPr>
                <p:grpSpPr bwMode="auto">
                  <a:xfrm>
                    <a:off x="4604" y="2036"/>
                    <a:ext cx="538" cy="584"/>
                    <a:chOff x="4604" y="2036"/>
                    <a:chExt cx="538" cy="584"/>
                  </a:xfrm>
                </p:grpSpPr>
                <p:grpSp>
                  <p:nvGrpSpPr>
                    <p:cNvPr id="448762" name="Group 732"/>
                    <p:cNvGrpSpPr>
                      <a:grpSpLocks/>
                    </p:cNvGrpSpPr>
                    <p:nvPr/>
                  </p:nvGrpSpPr>
                  <p:grpSpPr bwMode="auto">
                    <a:xfrm>
                      <a:off x="4604" y="2036"/>
                      <a:ext cx="450" cy="134"/>
                      <a:chOff x="3923" y="1706"/>
                      <a:chExt cx="450" cy="134"/>
                    </a:xfrm>
                  </p:grpSpPr>
                  <p:grpSp>
                    <p:nvGrpSpPr>
                      <p:cNvPr id="426432" name="Group 733"/>
                      <p:cNvGrpSpPr>
                        <a:grpSpLocks/>
                      </p:cNvGrpSpPr>
                      <p:nvPr/>
                    </p:nvGrpSpPr>
                    <p:grpSpPr bwMode="auto">
                      <a:xfrm>
                        <a:off x="3923" y="1706"/>
                        <a:ext cx="450" cy="45"/>
                        <a:chOff x="3923" y="1706"/>
                        <a:chExt cx="450" cy="45"/>
                      </a:xfrm>
                    </p:grpSpPr>
                    <p:sp>
                      <p:nvSpPr>
                        <p:cNvPr id="426718" name="Rectangle 73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19" name="Rectangle 73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0" name="Rectangle 73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1" name="Rectangle 73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2" name="Rectangle 73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3" name="Rectangle 73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4" name="Rectangle 74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5" name="Rectangle 74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6" name="Rectangle 74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27" name="Rectangle 74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33" name="Group 744"/>
                      <p:cNvGrpSpPr>
                        <a:grpSpLocks/>
                      </p:cNvGrpSpPr>
                      <p:nvPr/>
                    </p:nvGrpSpPr>
                    <p:grpSpPr bwMode="auto">
                      <a:xfrm>
                        <a:off x="3923" y="1752"/>
                        <a:ext cx="450" cy="45"/>
                        <a:chOff x="3923" y="1706"/>
                        <a:chExt cx="450" cy="45"/>
                      </a:xfrm>
                    </p:grpSpPr>
                    <p:sp>
                      <p:nvSpPr>
                        <p:cNvPr id="426729" name="Rectangle 74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0" name="Rectangle 74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1" name="Rectangle 74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2" name="Rectangle 74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3" name="Rectangle 74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4" name="Rectangle 75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5" name="Rectangle 75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6" name="Rectangle 75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7" name="Rectangle 75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38" name="Rectangle 75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34" name="Group 755"/>
                      <p:cNvGrpSpPr>
                        <a:grpSpLocks/>
                      </p:cNvGrpSpPr>
                      <p:nvPr/>
                    </p:nvGrpSpPr>
                    <p:grpSpPr bwMode="auto">
                      <a:xfrm>
                        <a:off x="3923" y="1795"/>
                        <a:ext cx="450" cy="45"/>
                        <a:chOff x="3923" y="1706"/>
                        <a:chExt cx="450" cy="45"/>
                      </a:xfrm>
                    </p:grpSpPr>
                    <p:sp>
                      <p:nvSpPr>
                        <p:cNvPr id="426740" name="Rectangle 75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1" name="Rectangle 75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2" name="Rectangle 75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3" name="Rectangle 75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4" name="Rectangle 76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5" name="Rectangle 76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6" name="Rectangle 76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7" name="Rectangle 76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8" name="Rectangle 76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49" name="Rectangle 76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435" name="Group 766"/>
                    <p:cNvGrpSpPr>
                      <a:grpSpLocks/>
                    </p:cNvGrpSpPr>
                    <p:nvPr/>
                  </p:nvGrpSpPr>
                  <p:grpSpPr bwMode="auto">
                    <a:xfrm>
                      <a:off x="4604" y="2170"/>
                      <a:ext cx="450" cy="134"/>
                      <a:chOff x="3923" y="1706"/>
                      <a:chExt cx="450" cy="134"/>
                    </a:xfrm>
                  </p:grpSpPr>
                  <p:grpSp>
                    <p:nvGrpSpPr>
                      <p:cNvPr id="426436" name="Group 767"/>
                      <p:cNvGrpSpPr>
                        <a:grpSpLocks/>
                      </p:cNvGrpSpPr>
                      <p:nvPr/>
                    </p:nvGrpSpPr>
                    <p:grpSpPr bwMode="auto">
                      <a:xfrm>
                        <a:off x="3923" y="1706"/>
                        <a:ext cx="450" cy="45"/>
                        <a:chOff x="3923" y="1706"/>
                        <a:chExt cx="450" cy="45"/>
                      </a:xfrm>
                    </p:grpSpPr>
                    <p:sp>
                      <p:nvSpPr>
                        <p:cNvPr id="426752" name="Rectangle 76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3" name="Rectangle 76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4" name="Rectangle 77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5" name="Rectangle 77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6" name="Rectangle 77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7" name="Rectangle 77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8" name="Rectangle 77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59" name="Rectangle 77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0" name="Rectangle 77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1" name="Rectangle 77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37" name="Group 778"/>
                      <p:cNvGrpSpPr>
                        <a:grpSpLocks/>
                      </p:cNvGrpSpPr>
                      <p:nvPr/>
                    </p:nvGrpSpPr>
                    <p:grpSpPr bwMode="auto">
                      <a:xfrm>
                        <a:off x="3923" y="1752"/>
                        <a:ext cx="450" cy="45"/>
                        <a:chOff x="3923" y="1706"/>
                        <a:chExt cx="450" cy="45"/>
                      </a:xfrm>
                    </p:grpSpPr>
                    <p:sp>
                      <p:nvSpPr>
                        <p:cNvPr id="426763" name="Rectangle 77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4" name="Rectangle 78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5" name="Rectangle 78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6" name="Rectangle 78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7" name="Rectangle 78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8" name="Rectangle 78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69" name="Rectangle 78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0" name="Rectangle 78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1" name="Rectangle 78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2" name="Rectangle 78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38" name="Group 789"/>
                      <p:cNvGrpSpPr>
                        <a:grpSpLocks/>
                      </p:cNvGrpSpPr>
                      <p:nvPr/>
                    </p:nvGrpSpPr>
                    <p:grpSpPr bwMode="auto">
                      <a:xfrm>
                        <a:off x="3923" y="1795"/>
                        <a:ext cx="450" cy="45"/>
                        <a:chOff x="3923" y="1706"/>
                        <a:chExt cx="450" cy="45"/>
                      </a:xfrm>
                    </p:grpSpPr>
                    <p:sp>
                      <p:nvSpPr>
                        <p:cNvPr id="426774" name="Rectangle 79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5" name="Rectangle 79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6" name="Rectangle 79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7" name="Rectangle 79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8" name="Rectangle 79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79" name="Rectangle 79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0" name="Rectangle 79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1" name="Rectangle 79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2" name="Rectangle 79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3" name="Rectangle 79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439" name="Group 800"/>
                    <p:cNvGrpSpPr>
                      <a:grpSpLocks/>
                    </p:cNvGrpSpPr>
                    <p:nvPr/>
                  </p:nvGrpSpPr>
                  <p:grpSpPr bwMode="auto">
                    <a:xfrm>
                      <a:off x="4604" y="2304"/>
                      <a:ext cx="450" cy="45"/>
                      <a:chOff x="3923" y="1706"/>
                      <a:chExt cx="450" cy="45"/>
                    </a:xfrm>
                  </p:grpSpPr>
                  <p:sp>
                    <p:nvSpPr>
                      <p:cNvPr id="426785" name="Rectangle 801"/>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6" name="Rectangle 802"/>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7" name="Rectangle 803"/>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8" name="Rectangle 804"/>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89" name="Rectangle 805"/>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0" name="Rectangle 806"/>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1" name="Rectangle 807"/>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2" name="Rectangle 808"/>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3" name="Rectangle 809"/>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4" name="Rectangle 810"/>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0" name="Group 811"/>
                    <p:cNvGrpSpPr>
                      <a:grpSpLocks/>
                    </p:cNvGrpSpPr>
                    <p:nvPr/>
                  </p:nvGrpSpPr>
                  <p:grpSpPr bwMode="auto">
                    <a:xfrm>
                      <a:off x="4604" y="2350"/>
                      <a:ext cx="450" cy="45"/>
                      <a:chOff x="3923" y="1706"/>
                      <a:chExt cx="450" cy="45"/>
                    </a:xfrm>
                  </p:grpSpPr>
                  <p:sp>
                    <p:nvSpPr>
                      <p:cNvPr id="426796" name="Rectangle 81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7" name="Rectangle 81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8" name="Rectangle 81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799" name="Rectangle 81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0" name="Rectangle 81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1" name="Rectangle 81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2" name="Rectangle 81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3" name="Rectangle 81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4" name="Rectangle 82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5" name="Rectangle 82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1" name="Group 822"/>
                    <p:cNvGrpSpPr>
                      <a:grpSpLocks/>
                    </p:cNvGrpSpPr>
                    <p:nvPr/>
                  </p:nvGrpSpPr>
                  <p:grpSpPr bwMode="auto">
                    <a:xfrm>
                      <a:off x="4604" y="2393"/>
                      <a:ext cx="450" cy="45"/>
                      <a:chOff x="3923" y="1706"/>
                      <a:chExt cx="450" cy="45"/>
                    </a:xfrm>
                  </p:grpSpPr>
                  <p:sp>
                    <p:nvSpPr>
                      <p:cNvPr id="426807" name="Rectangle 82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8" name="Rectangle 82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09" name="Rectangle 82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0" name="Rectangle 82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1" name="Rectangle 82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2" name="Rectangle 82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3" name="Rectangle 82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4" name="Rectangle 83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5" name="Rectangle 83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6" name="Rectangle 83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2" name="Group 833"/>
                    <p:cNvGrpSpPr>
                      <a:grpSpLocks/>
                    </p:cNvGrpSpPr>
                    <p:nvPr/>
                  </p:nvGrpSpPr>
                  <p:grpSpPr bwMode="auto">
                    <a:xfrm>
                      <a:off x="4604" y="2439"/>
                      <a:ext cx="450" cy="45"/>
                      <a:chOff x="3923" y="1706"/>
                      <a:chExt cx="450" cy="45"/>
                    </a:xfrm>
                  </p:grpSpPr>
                  <p:sp>
                    <p:nvSpPr>
                      <p:cNvPr id="426818" name="Rectangle 83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19" name="Rectangle 83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0" name="Rectangle 83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1" name="Rectangle 83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2" name="Rectangle 83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3" name="Rectangle 83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4" name="Rectangle 84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5" name="Rectangle 84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6" name="Rectangle 84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27" name="Rectangle 84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3" name="Group 844"/>
                    <p:cNvGrpSpPr>
                      <a:grpSpLocks/>
                    </p:cNvGrpSpPr>
                    <p:nvPr/>
                  </p:nvGrpSpPr>
                  <p:grpSpPr bwMode="auto">
                    <a:xfrm>
                      <a:off x="4604" y="2484"/>
                      <a:ext cx="450" cy="45"/>
                      <a:chOff x="3923" y="1706"/>
                      <a:chExt cx="450" cy="45"/>
                    </a:xfrm>
                  </p:grpSpPr>
                  <p:sp>
                    <p:nvSpPr>
                      <p:cNvPr id="426829" name="Rectangle 84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0" name="Rectangle 84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1" name="Rectangle 84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2" name="Rectangle 84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3" name="Rectangle 84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4" name="Rectangle 85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5" name="Rectangle 85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6" name="Rectangle 85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7" name="Rectangle 85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38" name="Rectangle 85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4" name="Group 855"/>
                    <p:cNvGrpSpPr>
                      <a:grpSpLocks/>
                    </p:cNvGrpSpPr>
                    <p:nvPr/>
                  </p:nvGrpSpPr>
                  <p:grpSpPr bwMode="auto">
                    <a:xfrm>
                      <a:off x="4604" y="2529"/>
                      <a:ext cx="450" cy="45"/>
                      <a:chOff x="3923" y="1706"/>
                      <a:chExt cx="450" cy="45"/>
                    </a:xfrm>
                  </p:grpSpPr>
                  <p:sp>
                    <p:nvSpPr>
                      <p:cNvPr id="426840" name="Rectangle 85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1" name="Rectangle 85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2" name="Rectangle 85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3" name="Rectangle 85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4" name="Rectangle 86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5" name="Rectangle 86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6" name="Rectangle 86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7" name="Rectangle 86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8" name="Rectangle 86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49" name="Rectangle 86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45" name="Group 866"/>
                    <p:cNvGrpSpPr>
                      <a:grpSpLocks/>
                    </p:cNvGrpSpPr>
                    <p:nvPr/>
                  </p:nvGrpSpPr>
                  <p:grpSpPr bwMode="auto">
                    <a:xfrm>
                      <a:off x="4604" y="2574"/>
                      <a:ext cx="450" cy="45"/>
                      <a:chOff x="3923" y="1706"/>
                      <a:chExt cx="450" cy="45"/>
                    </a:xfrm>
                  </p:grpSpPr>
                  <p:sp>
                    <p:nvSpPr>
                      <p:cNvPr id="426851" name="Rectangle 86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2" name="Rectangle 86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3" name="Rectangle 86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4" name="Rectangle 87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5" name="Rectangle 87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6" name="Rectangle 87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7" name="Rectangle 87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8" name="Rectangle 87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59" name="Rectangle 87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0" name="Rectangle 87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26861" name="Rectangle 877"/>
                    <p:cNvSpPr>
                      <a:spLocks noChangeArrowheads="1"/>
                    </p:cNvSpPr>
                    <p:nvPr/>
                  </p:nvSpPr>
                  <p:spPr bwMode="auto">
                    <a:xfrm rot="5400000">
                      <a:off x="5053"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2" name="Rectangle 878"/>
                    <p:cNvSpPr>
                      <a:spLocks noChangeArrowheads="1"/>
                    </p:cNvSpPr>
                    <p:nvPr/>
                  </p:nvSpPr>
                  <p:spPr bwMode="auto">
                    <a:xfrm rot="5400000">
                      <a:off x="5053"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3" name="Rectangle 879"/>
                    <p:cNvSpPr>
                      <a:spLocks noChangeArrowheads="1"/>
                    </p:cNvSpPr>
                    <p:nvPr/>
                  </p:nvSpPr>
                  <p:spPr bwMode="auto">
                    <a:xfrm rot="5400000">
                      <a:off x="5053"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4" name="Rectangle 880"/>
                    <p:cNvSpPr>
                      <a:spLocks noChangeArrowheads="1"/>
                    </p:cNvSpPr>
                    <p:nvPr/>
                  </p:nvSpPr>
                  <p:spPr bwMode="auto">
                    <a:xfrm rot="5400000">
                      <a:off x="5053"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5" name="Rectangle 881"/>
                    <p:cNvSpPr>
                      <a:spLocks noChangeArrowheads="1"/>
                    </p:cNvSpPr>
                    <p:nvPr/>
                  </p:nvSpPr>
                  <p:spPr bwMode="auto">
                    <a:xfrm rot="5400000">
                      <a:off x="5053"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6" name="Rectangle 882"/>
                    <p:cNvSpPr>
                      <a:spLocks noChangeArrowheads="1"/>
                    </p:cNvSpPr>
                    <p:nvPr/>
                  </p:nvSpPr>
                  <p:spPr bwMode="auto">
                    <a:xfrm rot="5400000">
                      <a:off x="5053"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7" name="Rectangle 883"/>
                    <p:cNvSpPr>
                      <a:spLocks noChangeArrowheads="1"/>
                    </p:cNvSpPr>
                    <p:nvPr/>
                  </p:nvSpPr>
                  <p:spPr bwMode="auto">
                    <a:xfrm rot="5400000">
                      <a:off x="5053"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8" name="Rectangle 884"/>
                    <p:cNvSpPr>
                      <a:spLocks noChangeArrowheads="1"/>
                    </p:cNvSpPr>
                    <p:nvPr/>
                  </p:nvSpPr>
                  <p:spPr bwMode="auto">
                    <a:xfrm rot="5400000">
                      <a:off x="5053"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69" name="Rectangle 885"/>
                    <p:cNvSpPr>
                      <a:spLocks noChangeArrowheads="1"/>
                    </p:cNvSpPr>
                    <p:nvPr/>
                  </p:nvSpPr>
                  <p:spPr bwMode="auto">
                    <a:xfrm rot="5400000">
                      <a:off x="5053"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0" name="Rectangle 886"/>
                    <p:cNvSpPr>
                      <a:spLocks noChangeArrowheads="1"/>
                    </p:cNvSpPr>
                    <p:nvPr/>
                  </p:nvSpPr>
                  <p:spPr bwMode="auto">
                    <a:xfrm rot="5400000">
                      <a:off x="5053"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1" name="Rectangle 887"/>
                    <p:cNvSpPr>
                      <a:spLocks noChangeArrowheads="1"/>
                    </p:cNvSpPr>
                    <p:nvPr/>
                  </p:nvSpPr>
                  <p:spPr bwMode="auto">
                    <a:xfrm rot="5400000">
                      <a:off x="5097"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2" name="Rectangle 888"/>
                    <p:cNvSpPr>
                      <a:spLocks noChangeArrowheads="1"/>
                    </p:cNvSpPr>
                    <p:nvPr/>
                  </p:nvSpPr>
                  <p:spPr bwMode="auto">
                    <a:xfrm rot="5400000">
                      <a:off x="5097"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3" name="Rectangle 889"/>
                    <p:cNvSpPr>
                      <a:spLocks noChangeArrowheads="1"/>
                    </p:cNvSpPr>
                    <p:nvPr/>
                  </p:nvSpPr>
                  <p:spPr bwMode="auto">
                    <a:xfrm rot="5400000">
                      <a:off x="5097"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4" name="Rectangle 890"/>
                    <p:cNvSpPr>
                      <a:spLocks noChangeArrowheads="1"/>
                    </p:cNvSpPr>
                    <p:nvPr/>
                  </p:nvSpPr>
                  <p:spPr bwMode="auto">
                    <a:xfrm rot="5400000">
                      <a:off x="5097"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5" name="Rectangle 891"/>
                    <p:cNvSpPr>
                      <a:spLocks noChangeArrowheads="1"/>
                    </p:cNvSpPr>
                    <p:nvPr/>
                  </p:nvSpPr>
                  <p:spPr bwMode="auto">
                    <a:xfrm rot="5400000">
                      <a:off x="5097"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6" name="Rectangle 892"/>
                    <p:cNvSpPr>
                      <a:spLocks noChangeArrowheads="1"/>
                    </p:cNvSpPr>
                    <p:nvPr/>
                  </p:nvSpPr>
                  <p:spPr bwMode="auto">
                    <a:xfrm rot="5400000">
                      <a:off x="5097"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7" name="Rectangle 893"/>
                    <p:cNvSpPr>
                      <a:spLocks noChangeArrowheads="1"/>
                    </p:cNvSpPr>
                    <p:nvPr/>
                  </p:nvSpPr>
                  <p:spPr bwMode="auto">
                    <a:xfrm rot="5400000">
                      <a:off x="5097"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8" name="Rectangle 894"/>
                    <p:cNvSpPr>
                      <a:spLocks noChangeArrowheads="1"/>
                    </p:cNvSpPr>
                    <p:nvPr/>
                  </p:nvSpPr>
                  <p:spPr bwMode="auto">
                    <a:xfrm rot="5400000">
                      <a:off x="5097"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79" name="Rectangle 895"/>
                    <p:cNvSpPr>
                      <a:spLocks noChangeArrowheads="1"/>
                    </p:cNvSpPr>
                    <p:nvPr/>
                  </p:nvSpPr>
                  <p:spPr bwMode="auto">
                    <a:xfrm rot="5400000">
                      <a:off x="5097"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0" name="Rectangle 896"/>
                    <p:cNvSpPr>
                      <a:spLocks noChangeArrowheads="1"/>
                    </p:cNvSpPr>
                    <p:nvPr/>
                  </p:nvSpPr>
                  <p:spPr bwMode="auto">
                    <a:xfrm rot="5400000">
                      <a:off x="5097"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1" name="Rectangle 897"/>
                    <p:cNvSpPr>
                      <a:spLocks noChangeArrowheads="1"/>
                    </p:cNvSpPr>
                    <p:nvPr/>
                  </p:nvSpPr>
                  <p:spPr bwMode="auto">
                    <a:xfrm rot="5400000">
                      <a:off x="5055"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2" name="Rectangle 898"/>
                    <p:cNvSpPr>
                      <a:spLocks noChangeArrowheads="1"/>
                    </p:cNvSpPr>
                    <p:nvPr/>
                  </p:nvSpPr>
                  <p:spPr bwMode="auto">
                    <a:xfrm rot="5400000">
                      <a:off x="5055"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3" name="Rectangle 899"/>
                    <p:cNvSpPr>
                      <a:spLocks noChangeArrowheads="1"/>
                    </p:cNvSpPr>
                    <p:nvPr/>
                  </p:nvSpPr>
                  <p:spPr bwMode="auto">
                    <a:xfrm rot="5400000">
                      <a:off x="5055"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4" name="Rectangle 900"/>
                    <p:cNvSpPr>
                      <a:spLocks noChangeArrowheads="1"/>
                    </p:cNvSpPr>
                    <p:nvPr/>
                  </p:nvSpPr>
                  <p:spPr bwMode="auto">
                    <a:xfrm rot="5400000">
                      <a:off x="5097"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85" name="Rectangle 901"/>
                    <p:cNvSpPr>
                      <a:spLocks noChangeArrowheads="1"/>
                    </p:cNvSpPr>
                    <p:nvPr/>
                  </p:nvSpPr>
                  <p:spPr bwMode="auto">
                    <a:xfrm rot="5400000">
                      <a:off x="5097"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446" name="Group 902"/>
                <p:cNvGrpSpPr>
                  <a:grpSpLocks/>
                </p:cNvGrpSpPr>
                <p:nvPr/>
              </p:nvGrpSpPr>
              <p:grpSpPr bwMode="auto">
                <a:xfrm>
                  <a:off x="4870" y="2750"/>
                  <a:ext cx="538" cy="584"/>
                  <a:chOff x="4604" y="2036"/>
                  <a:chExt cx="538" cy="584"/>
                </a:xfrm>
              </p:grpSpPr>
              <p:sp>
                <p:nvSpPr>
                  <p:cNvPr id="426887" name="Rectangle 903"/>
                  <p:cNvSpPr>
                    <a:spLocks noChangeArrowheads="1"/>
                  </p:cNvSpPr>
                  <p:nvPr/>
                </p:nvSpPr>
                <p:spPr bwMode="auto">
                  <a:xfrm rot="5400000">
                    <a:off x="5097"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426447" name="Group 904"/>
                  <p:cNvGrpSpPr>
                    <a:grpSpLocks/>
                  </p:cNvGrpSpPr>
                  <p:nvPr/>
                </p:nvGrpSpPr>
                <p:grpSpPr bwMode="auto">
                  <a:xfrm>
                    <a:off x="4604" y="2036"/>
                    <a:ext cx="538" cy="584"/>
                    <a:chOff x="4604" y="2036"/>
                    <a:chExt cx="538" cy="584"/>
                  </a:xfrm>
                </p:grpSpPr>
                <p:grpSp>
                  <p:nvGrpSpPr>
                    <p:cNvPr id="426448" name="Group 905"/>
                    <p:cNvGrpSpPr>
                      <a:grpSpLocks/>
                    </p:cNvGrpSpPr>
                    <p:nvPr/>
                  </p:nvGrpSpPr>
                  <p:grpSpPr bwMode="auto">
                    <a:xfrm>
                      <a:off x="4604" y="2036"/>
                      <a:ext cx="450" cy="134"/>
                      <a:chOff x="3923" y="1706"/>
                      <a:chExt cx="450" cy="134"/>
                    </a:xfrm>
                  </p:grpSpPr>
                  <p:grpSp>
                    <p:nvGrpSpPr>
                      <p:cNvPr id="426449" name="Group 906"/>
                      <p:cNvGrpSpPr>
                        <a:grpSpLocks/>
                      </p:cNvGrpSpPr>
                      <p:nvPr/>
                    </p:nvGrpSpPr>
                    <p:grpSpPr bwMode="auto">
                      <a:xfrm>
                        <a:off x="3923" y="1706"/>
                        <a:ext cx="450" cy="45"/>
                        <a:chOff x="3923" y="1706"/>
                        <a:chExt cx="450" cy="45"/>
                      </a:xfrm>
                    </p:grpSpPr>
                    <p:sp>
                      <p:nvSpPr>
                        <p:cNvPr id="426891" name="Rectangle 90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2" name="Rectangle 90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3" name="Rectangle 90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4" name="Rectangle 91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5" name="Rectangle 91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6" name="Rectangle 91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7" name="Rectangle 91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8" name="Rectangle 91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899" name="Rectangle 91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0" name="Rectangle 91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50" name="Group 917"/>
                      <p:cNvGrpSpPr>
                        <a:grpSpLocks/>
                      </p:cNvGrpSpPr>
                      <p:nvPr/>
                    </p:nvGrpSpPr>
                    <p:grpSpPr bwMode="auto">
                      <a:xfrm>
                        <a:off x="3923" y="1752"/>
                        <a:ext cx="450" cy="45"/>
                        <a:chOff x="3923" y="1706"/>
                        <a:chExt cx="450" cy="45"/>
                      </a:xfrm>
                    </p:grpSpPr>
                    <p:sp>
                      <p:nvSpPr>
                        <p:cNvPr id="426902" name="Rectangle 91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3" name="Rectangle 91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4" name="Rectangle 92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5" name="Rectangle 92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6" name="Rectangle 92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7" name="Rectangle 92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8" name="Rectangle 92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09" name="Rectangle 92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0" name="Rectangle 92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1" name="Rectangle 92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51" name="Group 928"/>
                      <p:cNvGrpSpPr>
                        <a:grpSpLocks/>
                      </p:cNvGrpSpPr>
                      <p:nvPr/>
                    </p:nvGrpSpPr>
                    <p:grpSpPr bwMode="auto">
                      <a:xfrm>
                        <a:off x="3923" y="1795"/>
                        <a:ext cx="450" cy="45"/>
                        <a:chOff x="3923" y="1706"/>
                        <a:chExt cx="450" cy="45"/>
                      </a:xfrm>
                    </p:grpSpPr>
                    <p:sp>
                      <p:nvSpPr>
                        <p:cNvPr id="426913" name="Rectangle 92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4" name="Rectangle 93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5" name="Rectangle 93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6" name="Rectangle 93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7" name="Rectangle 93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8" name="Rectangle 93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19" name="Rectangle 93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0" name="Rectangle 93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1" name="Rectangle 93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2" name="Rectangle 93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452" name="Group 939"/>
                    <p:cNvGrpSpPr>
                      <a:grpSpLocks/>
                    </p:cNvGrpSpPr>
                    <p:nvPr/>
                  </p:nvGrpSpPr>
                  <p:grpSpPr bwMode="auto">
                    <a:xfrm>
                      <a:off x="4604" y="2170"/>
                      <a:ext cx="450" cy="134"/>
                      <a:chOff x="3923" y="1706"/>
                      <a:chExt cx="450" cy="134"/>
                    </a:xfrm>
                  </p:grpSpPr>
                  <p:grpSp>
                    <p:nvGrpSpPr>
                      <p:cNvPr id="426461" name="Group 940"/>
                      <p:cNvGrpSpPr>
                        <a:grpSpLocks/>
                      </p:cNvGrpSpPr>
                      <p:nvPr/>
                    </p:nvGrpSpPr>
                    <p:grpSpPr bwMode="auto">
                      <a:xfrm>
                        <a:off x="3923" y="1706"/>
                        <a:ext cx="450" cy="45"/>
                        <a:chOff x="3923" y="1706"/>
                        <a:chExt cx="450" cy="45"/>
                      </a:xfrm>
                    </p:grpSpPr>
                    <p:sp>
                      <p:nvSpPr>
                        <p:cNvPr id="426925" name="Rectangle 941"/>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6" name="Rectangle 942"/>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7" name="Rectangle 943"/>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8" name="Rectangle 944"/>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29" name="Rectangle 945"/>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0" name="Rectangle 946"/>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1" name="Rectangle 947"/>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2" name="Rectangle 948"/>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3" name="Rectangle 949"/>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4" name="Rectangle 950"/>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62" name="Group 951"/>
                      <p:cNvGrpSpPr>
                        <a:grpSpLocks/>
                      </p:cNvGrpSpPr>
                      <p:nvPr/>
                    </p:nvGrpSpPr>
                    <p:grpSpPr bwMode="auto">
                      <a:xfrm>
                        <a:off x="3923" y="1752"/>
                        <a:ext cx="450" cy="45"/>
                        <a:chOff x="3923" y="1706"/>
                        <a:chExt cx="450" cy="45"/>
                      </a:xfrm>
                    </p:grpSpPr>
                    <p:sp>
                      <p:nvSpPr>
                        <p:cNvPr id="426936" name="Rectangle 95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7" name="Rectangle 95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8" name="Rectangle 95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39" name="Rectangle 95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0" name="Rectangle 95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1" name="Rectangle 95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2" name="Rectangle 95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3" name="Rectangle 95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4" name="Rectangle 96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5" name="Rectangle 96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63" name="Group 962"/>
                      <p:cNvGrpSpPr>
                        <a:grpSpLocks/>
                      </p:cNvGrpSpPr>
                      <p:nvPr/>
                    </p:nvGrpSpPr>
                    <p:grpSpPr bwMode="auto">
                      <a:xfrm>
                        <a:off x="3923" y="1795"/>
                        <a:ext cx="450" cy="45"/>
                        <a:chOff x="3923" y="1706"/>
                        <a:chExt cx="450" cy="45"/>
                      </a:xfrm>
                    </p:grpSpPr>
                    <p:sp>
                      <p:nvSpPr>
                        <p:cNvPr id="426947" name="Rectangle 96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8" name="Rectangle 96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49" name="Rectangle 96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0" name="Rectangle 96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1" name="Rectangle 96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2" name="Rectangle 96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3" name="Rectangle 96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4" name="Rectangle 97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5" name="Rectangle 97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6" name="Rectangle 97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773" name="Group 973"/>
                    <p:cNvGrpSpPr>
                      <a:grpSpLocks/>
                    </p:cNvGrpSpPr>
                    <p:nvPr/>
                  </p:nvGrpSpPr>
                  <p:grpSpPr bwMode="auto">
                    <a:xfrm>
                      <a:off x="4604" y="2304"/>
                      <a:ext cx="450" cy="45"/>
                      <a:chOff x="3923" y="1706"/>
                      <a:chExt cx="450" cy="45"/>
                    </a:xfrm>
                  </p:grpSpPr>
                  <p:sp>
                    <p:nvSpPr>
                      <p:cNvPr id="426958" name="Rectangle 97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59" name="Rectangle 97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0" name="Rectangle 97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1" name="Rectangle 97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2" name="Rectangle 97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3" name="Rectangle 97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4" name="Rectangle 98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5" name="Rectangle 98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6" name="Rectangle 98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67" name="Rectangle 98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774" name="Group 984"/>
                    <p:cNvGrpSpPr>
                      <a:grpSpLocks/>
                    </p:cNvGrpSpPr>
                    <p:nvPr/>
                  </p:nvGrpSpPr>
                  <p:grpSpPr bwMode="auto">
                    <a:xfrm>
                      <a:off x="4604" y="2350"/>
                      <a:ext cx="450" cy="45"/>
                      <a:chOff x="3923" y="1706"/>
                      <a:chExt cx="450" cy="45"/>
                    </a:xfrm>
                  </p:grpSpPr>
                  <p:sp>
                    <p:nvSpPr>
                      <p:cNvPr id="426969" name="Rectangle 98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0" name="Rectangle 98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1" name="Rectangle 98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2" name="Rectangle 98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3" name="Rectangle 98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4" name="Rectangle 99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5" name="Rectangle 99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6" name="Rectangle 99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7" name="Rectangle 99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78" name="Rectangle 99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785" name="Group 995"/>
                    <p:cNvGrpSpPr>
                      <a:grpSpLocks/>
                    </p:cNvGrpSpPr>
                    <p:nvPr/>
                  </p:nvGrpSpPr>
                  <p:grpSpPr bwMode="auto">
                    <a:xfrm>
                      <a:off x="4604" y="2393"/>
                      <a:ext cx="450" cy="45"/>
                      <a:chOff x="3923" y="1706"/>
                      <a:chExt cx="450" cy="45"/>
                    </a:xfrm>
                  </p:grpSpPr>
                  <p:sp>
                    <p:nvSpPr>
                      <p:cNvPr id="426980" name="Rectangle 99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1" name="Rectangle 99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2" name="Rectangle 99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3" name="Rectangle 99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4" name="Rectangle 100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5" name="Rectangle 100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6" name="Rectangle 100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7" name="Rectangle 100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8" name="Rectangle 100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89" name="Rectangle 100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796" name="Group 1006"/>
                    <p:cNvGrpSpPr>
                      <a:grpSpLocks/>
                    </p:cNvGrpSpPr>
                    <p:nvPr/>
                  </p:nvGrpSpPr>
                  <p:grpSpPr bwMode="auto">
                    <a:xfrm>
                      <a:off x="4604" y="2439"/>
                      <a:ext cx="450" cy="45"/>
                      <a:chOff x="3923" y="1706"/>
                      <a:chExt cx="450" cy="45"/>
                    </a:xfrm>
                  </p:grpSpPr>
                  <p:sp>
                    <p:nvSpPr>
                      <p:cNvPr id="426991" name="Rectangle 100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2" name="Rectangle 100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3" name="Rectangle 100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4" name="Rectangle 101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5" name="Rectangle 101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6" name="Rectangle 101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7" name="Rectangle 101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8" name="Rectangle 101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6999" name="Rectangle 101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0" name="Rectangle 101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72" name="Group 1017"/>
                    <p:cNvGrpSpPr>
                      <a:grpSpLocks/>
                    </p:cNvGrpSpPr>
                    <p:nvPr/>
                  </p:nvGrpSpPr>
                  <p:grpSpPr bwMode="auto">
                    <a:xfrm>
                      <a:off x="4604" y="2484"/>
                      <a:ext cx="450" cy="45"/>
                      <a:chOff x="3923" y="1706"/>
                      <a:chExt cx="450" cy="45"/>
                    </a:xfrm>
                  </p:grpSpPr>
                  <p:sp>
                    <p:nvSpPr>
                      <p:cNvPr id="427002" name="Rectangle 101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3" name="Rectangle 101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4" name="Rectangle 102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5" name="Rectangle 102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6" name="Rectangle 102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27007" name="Rectangle 102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2" name="Rectangle 102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3" name="Rectangle 102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4" name="Rectangle 102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5" name="Rectangle 102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73" name="Group 1028"/>
                    <p:cNvGrpSpPr>
                      <a:grpSpLocks/>
                    </p:cNvGrpSpPr>
                    <p:nvPr/>
                  </p:nvGrpSpPr>
                  <p:grpSpPr bwMode="auto">
                    <a:xfrm>
                      <a:off x="4604" y="2529"/>
                      <a:ext cx="450" cy="45"/>
                      <a:chOff x="3923" y="1706"/>
                      <a:chExt cx="450" cy="45"/>
                    </a:xfrm>
                  </p:grpSpPr>
                  <p:sp>
                    <p:nvSpPr>
                      <p:cNvPr id="448517" name="Rectangle 102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8" name="Rectangle 103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19" name="Rectangle 103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0" name="Rectangle 103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1" name="Rectangle 103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2" name="Rectangle 103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3" name="Rectangle 103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4" name="Rectangle 103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5" name="Rectangle 103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6" name="Rectangle 103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74" name="Group 1039"/>
                    <p:cNvGrpSpPr>
                      <a:grpSpLocks/>
                    </p:cNvGrpSpPr>
                    <p:nvPr/>
                  </p:nvGrpSpPr>
                  <p:grpSpPr bwMode="auto">
                    <a:xfrm>
                      <a:off x="4604" y="2574"/>
                      <a:ext cx="450" cy="45"/>
                      <a:chOff x="3923" y="1706"/>
                      <a:chExt cx="450" cy="45"/>
                    </a:xfrm>
                  </p:grpSpPr>
                  <p:sp>
                    <p:nvSpPr>
                      <p:cNvPr id="448528" name="Rectangle 104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29" name="Rectangle 104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0" name="Rectangle 104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1" name="Rectangle 104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2" name="Rectangle 104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3" name="Rectangle 104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4" name="Rectangle 104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5" name="Rectangle 104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6" name="Rectangle 104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7" name="Rectangle 104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48538" name="Rectangle 1050"/>
                    <p:cNvSpPr>
                      <a:spLocks noChangeArrowheads="1"/>
                    </p:cNvSpPr>
                    <p:nvPr/>
                  </p:nvSpPr>
                  <p:spPr bwMode="auto">
                    <a:xfrm rot="5400000">
                      <a:off x="5053"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39" name="Rectangle 1051"/>
                    <p:cNvSpPr>
                      <a:spLocks noChangeArrowheads="1"/>
                    </p:cNvSpPr>
                    <p:nvPr/>
                  </p:nvSpPr>
                  <p:spPr bwMode="auto">
                    <a:xfrm rot="5400000">
                      <a:off x="5053"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0" name="Rectangle 1052"/>
                    <p:cNvSpPr>
                      <a:spLocks noChangeArrowheads="1"/>
                    </p:cNvSpPr>
                    <p:nvPr/>
                  </p:nvSpPr>
                  <p:spPr bwMode="auto">
                    <a:xfrm rot="5400000">
                      <a:off x="5053"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1" name="Rectangle 1053"/>
                    <p:cNvSpPr>
                      <a:spLocks noChangeArrowheads="1"/>
                    </p:cNvSpPr>
                    <p:nvPr/>
                  </p:nvSpPr>
                  <p:spPr bwMode="auto">
                    <a:xfrm rot="5400000">
                      <a:off x="5053"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2" name="Rectangle 1054"/>
                    <p:cNvSpPr>
                      <a:spLocks noChangeArrowheads="1"/>
                    </p:cNvSpPr>
                    <p:nvPr/>
                  </p:nvSpPr>
                  <p:spPr bwMode="auto">
                    <a:xfrm rot="5400000">
                      <a:off x="5053"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3" name="Rectangle 1055"/>
                    <p:cNvSpPr>
                      <a:spLocks noChangeArrowheads="1"/>
                    </p:cNvSpPr>
                    <p:nvPr/>
                  </p:nvSpPr>
                  <p:spPr bwMode="auto">
                    <a:xfrm rot="5400000">
                      <a:off x="5053"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4" name="Rectangle 1056"/>
                    <p:cNvSpPr>
                      <a:spLocks noChangeArrowheads="1"/>
                    </p:cNvSpPr>
                    <p:nvPr/>
                  </p:nvSpPr>
                  <p:spPr bwMode="auto">
                    <a:xfrm rot="5400000">
                      <a:off x="5053"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5" name="Rectangle 1057"/>
                    <p:cNvSpPr>
                      <a:spLocks noChangeArrowheads="1"/>
                    </p:cNvSpPr>
                    <p:nvPr/>
                  </p:nvSpPr>
                  <p:spPr bwMode="auto">
                    <a:xfrm rot="5400000">
                      <a:off x="5053"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6" name="Rectangle 1058"/>
                    <p:cNvSpPr>
                      <a:spLocks noChangeArrowheads="1"/>
                    </p:cNvSpPr>
                    <p:nvPr/>
                  </p:nvSpPr>
                  <p:spPr bwMode="auto">
                    <a:xfrm rot="5400000">
                      <a:off x="5053"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7" name="Rectangle 1059"/>
                    <p:cNvSpPr>
                      <a:spLocks noChangeArrowheads="1"/>
                    </p:cNvSpPr>
                    <p:nvPr/>
                  </p:nvSpPr>
                  <p:spPr bwMode="auto">
                    <a:xfrm rot="5400000">
                      <a:off x="5053"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8" name="Rectangle 1060"/>
                    <p:cNvSpPr>
                      <a:spLocks noChangeArrowheads="1"/>
                    </p:cNvSpPr>
                    <p:nvPr/>
                  </p:nvSpPr>
                  <p:spPr bwMode="auto">
                    <a:xfrm rot="5400000">
                      <a:off x="5097"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49" name="Rectangle 1061"/>
                    <p:cNvSpPr>
                      <a:spLocks noChangeArrowheads="1"/>
                    </p:cNvSpPr>
                    <p:nvPr/>
                  </p:nvSpPr>
                  <p:spPr bwMode="auto">
                    <a:xfrm rot="5400000">
                      <a:off x="5097"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0" name="Rectangle 1062"/>
                    <p:cNvSpPr>
                      <a:spLocks noChangeArrowheads="1"/>
                    </p:cNvSpPr>
                    <p:nvPr/>
                  </p:nvSpPr>
                  <p:spPr bwMode="auto">
                    <a:xfrm rot="5400000">
                      <a:off x="5097"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1" name="Rectangle 1063"/>
                    <p:cNvSpPr>
                      <a:spLocks noChangeArrowheads="1"/>
                    </p:cNvSpPr>
                    <p:nvPr/>
                  </p:nvSpPr>
                  <p:spPr bwMode="auto">
                    <a:xfrm rot="5400000">
                      <a:off x="5097"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2" name="Rectangle 1064"/>
                    <p:cNvSpPr>
                      <a:spLocks noChangeArrowheads="1"/>
                    </p:cNvSpPr>
                    <p:nvPr/>
                  </p:nvSpPr>
                  <p:spPr bwMode="auto">
                    <a:xfrm rot="5400000">
                      <a:off x="5097"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3" name="Rectangle 1065"/>
                    <p:cNvSpPr>
                      <a:spLocks noChangeArrowheads="1"/>
                    </p:cNvSpPr>
                    <p:nvPr/>
                  </p:nvSpPr>
                  <p:spPr bwMode="auto">
                    <a:xfrm rot="5400000">
                      <a:off x="5097"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4" name="Rectangle 1066"/>
                    <p:cNvSpPr>
                      <a:spLocks noChangeArrowheads="1"/>
                    </p:cNvSpPr>
                    <p:nvPr/>
                  </p:nvSpPr>
                  <p:spPr bwMode="auto">
                    <a:xfrm rot="5400000">
                      <a:off x="5097"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5" name="Rectangle 1067"/>
                    <p:cNvSpPr>
                      <a:spLocks noChangeArrowheads="1"/>
                    </p:cNvSpPr>
                    <p:nvPr/>
                  </p:nvSpPr>
                  <p:spPr bwMode="auto">
                    <a:xfrm rot="5400000">
                      <a:off x="5097"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6" name="Rectangle 1068"/>
                    <p:cNvSpPr>
                      <a:spLocks noChangeArrowheads="1"/>
                    </p:cNvSpPr>
                    <p:nvPr/>
                  </p:nvSpPr>
                  <p:spPr bwMode="auto">
                    <a:xfrm rot="5400000">
                      <a:off x="5097"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7" name="Rectangle 1069"/>
                    <p:cNvSpPr>
                      <a:spLocks noChangeArrowheads="1"/>
                    </p:cNvSpPr>
                    <p:nvPr/>
                  </p:nvSpPr>
                  <p:spPr bwMode="auto">
                    <a:xfrm rot="5400000">
                      <a:off x="5097"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8" name="Rectangle 1070"/>
                    <p:cNvSpPr>
                      <a:spLocks noChangeArrowheads="1"/>
                    </p:cNvSpPr>
                    <p:nvPr/>
                  </p:nvSpPr>
                  <p:spPr bwMode="auto">
                    <a:xfrm rot="5400000">
                      <a:off x="5055"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59" name="Rectangle 1071"/>
                    <p:cNvSpPr>
                      <a:spLocks noChangeArrowheads="1"/>
                    </p:cNvSpPr>
                    <p:nvPr/>
                  </p:nvSpPr>
                  <p:spPr bwMode="auto">
                    <a:xfrm rot="5400000">
                      <a:off x="5055"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60" name="Rectangle 1072"/>
                    <p:cNvSpPr>
                      <a:spLocks noChangeArrowheads="1"/>
                    </p:cNvSpPr>
                    <p:nvPr/>
                  </p:nvSpPr>
                  <p:spPr bwMode="auto">
                    <a:xfrm rot="5400000">
                      <a:off x="5055"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61" name="Rectangle 1073"/>
                    <p:cNvSpPr>
                      <a:spLocks noChangeArrowheads="1"/>
                    </p:cNvSpPr>
                    <p:nvPr/>
                  </p:nvSpPr>
                  <p:spPr bwMode="auto">
                    <a:xfrm rot="5400000">
                      <a:off x="5097"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62" name="Rectangle 1074"/>
                    <p:cNvSpPr>
                      <a:spLocks noChangeArrowheads="1"/>
                    </p:cNvSpPr>
                    <p:nvPr/>
                  </p:nvSpPr>
                  <p:spPr bwMode="auto">
                    <a:xfrm rot="5400000">
                      <a:off x="5097"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483" name="Group 1075"/>
                <p:cNvGrpSpPr>
                  <a:grpSpLocks/>
                </p:cNvGrpSpPr>
                <p:nvPr/>
              </p:nvGrpSpPr>
              <p:grpSpPr bwMode="auto">
                <a:xfrm>
                  <a:off x="4332" y="3333"/>
                  <a:ext cx="538" cy="584"/>
                  <a:chOff x="4604" y="2036"/>
                  <a:chExt cx="538" cy="584"/>
                </a:xfrm>
              </p:grpSpPr>
              <p:sp>
                <p:nvSpPr>
                  <p:cNvPr id="448564" name="Rectangle 1076"/>
                  <p:cNvSpPr>
                    <a:spLocks noChangeArrowheads="1"/>
                  </p:cNvSpPr>
                  <p:nvPr/>
                </p:nvSpPr>
                <p:spPr bwMode="auto">
                  <a:xfrm rot="5400000">
                    <a:off x="5097"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426484" name="Group 1077"/>
                  <p:cNvGrpSpPr>
                    <a:grpSpLocks/>
                  </p:cNvGrpSpPr>
                  <p:nvPr/>
                </p:nvGrpSpPr>
                <p:grpSpPr bwMode="auto">
                  <a:xfrm>
                    <a:off x="4604" y="2036"/>
                    <a:ext cx="538" cy="584"/>
                    <a:chOff x="4604" y="2036"/>
                    <a:chExt cx="538" cy="584"/>
                  </a:xfrm>
                </p:grpSpPr>
                <p:grpSp>
                  <p:nvGrpSpPr>
                    <p:cNvPr id="426485" name="Group 1078"/>
                    <p:cNvGrpSpPr>
                      <a:grpSpLocks/>
                    </p:cNvGrpSpPr>
                    <p:nvPr/>
                  </p:nvGrpSpPr>
                  <p:grpSpPr bwMode="auto">
                    <a:xfrm>
                      <a:off x="4604" y="2036"/>
                      <a:ext cx="450" cy="134"/>
                      <a:chOff x="3923" y="1706"/>
                      <a:chExt cx="450" cy="134"/>
                    </a:xfrm>
                  </p:grpSpPr>
                  <p:grpSp>
                    <p:nvGrpSpPr>
                      <p:cNvPr id="426486" name="Group 1079"/>
                      <p:cNvGrpSpPr>
                        <a:grpSpLocks/>
                      </p:cNvGrpSpPr>
                      <p:nvPr/>
                    </p:nvGrpSpPr>
                    <p:grpSpPr bwMode="auto">
                      <a:xfrm>
                        <a:off x="3923" y="1706"/>
                        <a:ext cx="450" cy="45"/>
                        <a:chOff x="3923" y="1706"/>
                        <a:chExt cx="450" cy="45"/>
                      </a:xfrm>
                    </p:grpSpPr>
                    <p:sp>
                      <p:nvSpPr>
                        <p:cNvPr id="448568" name="Rectangle 108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69" name="Rectangle 108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0" name="Rectangle 108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1" name="Rectangle 108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2" name="Rectangle 108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3" name="Rectangle 108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4" name="Rectangle 108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5" name="Rectangle 108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6" name="Rectangle 108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77" name="Rectangle 108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95" name="Group 1090"/>
                      <p:cNvGrpSpPr>
                        <a:grpSpLocks/>
                      </p:cNvGrpSpPr>
                      <p:nvPr/>
                    </p:nvGrpSpPr>
                    <p:grpSpPr bwMode="auto">
                      <a:xfrm>
                        <a:off x="3923" y="1752"/>
                        <a:ext cx="450" cy="45"/>
                        <a:chOff x="3923" y="1706"/>
                        <a:chExt cx="450" cy="45"/>
                      </a:xfrm>
                    </p:grpSpPr>
                    <p:sp>
                      <p:nvSpPr>
                        <p:cNvPr id="448579" name="Rectangle 1091"/>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0" name="Rectangle 1092"/>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1" name="Rectangle 1093"/>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2" name="Rectangle 1094"/>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3" name="Rectangle 1095"/>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4" name="Rectangle 1096"/>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5" name="Rectangle 1097"/>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6" name="Rectangle 1098"/>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7" name="Rectangle 1099"/>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88" name="Rectangle 1100"/>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807" name="Group 1101"/>
                      <p:cNvGrpSpPr>
                        <a:grpSpLocks/>
                      </p:cNvGrpSpPr>
                      <p:nvPr/>
                    </p:nvGrpSpPr>
                    <p:grpSpPr bwMode="auto">
                      <a:xfrm>
                        <a:off x="3923" y="1795"/>
                        <a:ext cx="450" cy="45"/>
                        <a:chOff x="3923" y="1706"/>
                        <a:chExt cx="450" cy="45"/>
                      </a:xfrm>
                    </p:grpSpPr>
                    <p:sp>
                      <p:nvSpPr>
                        <p:cNvPr id="448590" name="Rectangle 110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1" name="Rectangle 110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2" name="Rectangle 110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3" name="Rectangle 110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4" name="Rectangle 110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5" name="Rectangle 110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6" name="Rectangle 110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7" name="Rectangle 110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8" name="Rectangle 111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599" name="Rectangle 111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818" name="Group 1112"/>
                    <p:cNvGrpSpPr>
                      <a:grpSpLocks/>
                    </p:cNvGrpSpPr>
                    <p:nvPr/>
                  </p:nvGrpSpPr>
                  <p:grpSpPr bwMode="auto">
                    <a:xfrm>
                      <a:off x="4604" y="2170"/>
                      <a:ext cx="450" cy="134"/>
                      <a:chOff x="3923" y="1706"/>
                      <a:chExt cx="450" cy="134"/>
                    </a:xfrm>
                  </p:grpSpPr>
                  <p:grpSp>
                    <p:nvGrpSpPr>
                      <p:cNvPr id="448829" name="Group 1113"/>
                      <p:cNvGrpSpPr>
                        <a:grpSpLocks/>
                      </p:cNvGrpSpPr>
                      <p:nvPr/>
                    </p:nvGrpSpPr>
                    <p:grpSpPr bwMode="auto">
                      <a:xfrm>
                        <a:off x="3923" y="1706"/>
                        <a:ext cx="450" cy="45"/>
                        <a:chOff x="3923" y="1706"/>
                        <a:chExt cx="450" cy="45"/>
                      </a:xfrm>
                    </p:grpSpPr>
                    <p:sp>
                      <p:nvSpPr>
                        <p:cNvPr id="448602" name="Rectangle 111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3" name="Rectangle 111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4" name="Rectangle 111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5" name="Rectangle 111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6" name="Rectangle 111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7" name="Rectangle 111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8" name="Rectangle 112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09" name="Rectangle 112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0" name="Rectangle 112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1" name="Rectangle 112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96" name="Group 1124"/>
                      <p:cNvGrpSpPr>
                        <a:grpSpLocks/>
                      </p:cNvGrpSpPr>
                      <p:nvPr/>
                    </p:nvGrpSpPr>
                    <p:grpSpPr bwMode="auto">
                      <a:xfrm>
                        <a:off x="3923" y="1752"/>
                        <a:ext cx="450" cy="45"/>
                        <a:chOff x="3923" y="1706"/>
                        <a:chExt cx="450" cy="45"/>
                      </a:xfrm>
                    </p:grpSpPr>
                    <p:sp>
                      <p:nvSpPr>
                        <p:cNvPr id="448613" name="Rectangle 112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4" name="Rectangle 112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5" name="Rectangle 112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6" name="Rectangle 112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7" name="Rectangle 112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8" name="Rectangle 113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19" name="Rectangle 113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0" name="Rectangle 113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1" name="Rectangle 113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2" name="Rectangle 113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497" name="Group 1135"/>
                      <p:cNvGrpSpPr>
                        <a:grpSpLocks/>
                      </p:cNvGrpSpPr>
                      <p:nvPr/>
                    </p:nvGrpSpPr>
                    <p:grpSpPr bwMode="auto">
                      <a:xfrm>
                        <a:off x="3923" y="1795"/>
                        <a:ext cx="450" cy="45"/>
                        <a:chOff x="3923" y="1706"/>
                        <a:chExt cx="450" cy="45"/>
                      </a:xfrm>
                    </p:grpSpPr>
                    <p:sp>
                      <p:nvSpPr>
                        <p:cNvPr id="448624" name="Rectangle 113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5" name="Rectangle 113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6" name="Rectangle 113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7" name="Rectangle 113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8" name="Rectangle 114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29" name="Rectangle 114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0" name="Rectangle 114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1" name="Rectangle 114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2" name="Rectangle 114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3" name="Rectangle 114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506" name="Group 1146"/>
                    <p:cNvGrpSpPr>
                      <a:grpSpLocks/>
                    </p:cNvGrpSpPr>
                    <p:nvPr/>
                  </p:nvGrpSpPr>
                  <p:grpSpPr bwMode="auto">
                    <a:xfrm>
                      <a:off x="4604" y="2304"/>
                      <a:ext cx="450" cy="45"/>
                      <a:chOff x="3923" y="1706"/>
                      <a:chExt cx="450" cy="45"/>
                    </a:xfrm>
                  </p:grpSpPr>
                  <p:sp>
                    <p:nvSpPr>
                      <p:cNvPr id="448635" name="Rectangle 114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6" name="Rectangle 114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7" name="Rectangle 114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8" name="Rectangle 115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39" name="Rectangle 115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0" name="Rectangle 115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1" name="Rectangle 115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2" name="Rectangle 115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3" name="Rectangle 115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4" name="Rectangle 115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07" name="Group 1157"/>
                    <p:cNvGrpSpPr>
                      <a:grpSpLocks/>
                    </p:cNvGrpSpPr>
                    <p:nvPr/>
                  </p:nvGrpSpPr>
                  <p:grpSpPr bwMode="auto">
                    <a:xfrm>
                      <a:off x="4604" y="2350"/>
                      <a:ext cx="450" cy="45"/>
                      <a:chOff x="3923" y="1706"/>
                      <a:chExt cx="450" cy="45"/>
                    </a:xfrm>
                  </p:grpSpPr>
                  <p:sp>
                    <p:nvSpPr>
                      <p:cNvPr id="448646" name="Rectangle 115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7" name="Rectangle 115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8" name="Rectangle 116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49" name="Rectangle 116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0" name="Rectangle 116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1" name="Rectangle 116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2" name="Rectangle 116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3" name="Rectangle 116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4" name="Rectangle 116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5" name="Rectangle 116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08" name="Group 1168"/>
                    <p:cNvGrpSpPr>
                      <a:grpSpLocks/>
                    </p:cNvGrpSpPr>
                    <p:nvPr/>
                  </p:nvGrpSpPr>
                  <p:grpSpPr bwMode="auto">
                    <a:xfrm>
                      <a:off x="4604" y="2393"/>
                      <a:ext cx="450" cy="45"/>
                      <a:chOff x="3923" y="1706"/>
                      <a:chExt cx="450" cy="45"/>
                    </a:xfrm>
                  </p:grpSpPr>
                  <p:sp>
                    <p:nvSpPr>
                      <p:cNvPr id="448657" name="Rectangle 116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8" name="Rectangle 117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59" name="Rectangle 117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0" name="Rectangle 117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1" name="Rectangle 117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2" name="Rectangle 117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3" name="Rectangle 117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4" name="Rectangle 117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5" name="Rectangle 117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6" name="Rectangle 117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17" name="Group 1179"/>
                    <p:cNvGrpSpPr>
                      <a:grpSpLocks/>
                    </p:cNvGrpSpPr>
                    <p:nvPr/>
                  </p:nvGrpSpPr>
                  <p:grpSpPr bwMode="auto">
                    <a:xfrm>
                      <a:off x="4604" y="2439"/>
                      <a:ext cx="450" cy="45"/>
                      <a:chOff x="3923" y="1706"/>
                      <a:chExt cx="450" cy="45"/>
                    </a:xfrm>
                  </p:grpSpPr>
                  <p:sp>
                    <p:nvSpPr>
                      <p:cNvPr id="448668" name="Rectangle 118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69" name="Rectangle 118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0" name="Rectangle 118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1" name="Rectangle 118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2" name="Rectangle 118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3" name="Rectangle 118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4" name="Rectangle 118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5" name="Rectangle 118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6" name="Rectangle 118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77" name="Rectangle 118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18" name="Group 1190"/>
                    <p:cNvGrpSpPr>
                      <a:grpSpLocks/>
                    </p:cNvGrpSpPr>
                    <p:nvPr/>
                  </p:nvGrpSpPr>
                  <p:grpSpPr bwMode="auto">
                    <a:xfrm>
                      <a:off x="4604" y="2484"/>
                      <a:ext cx="450" cy="45"/>
                      <a:chOff x="3923" y="1706"/>
                      <a:chExt cx="450" cy="45"/>
                    </a:xfrm>
                  </p:grpSpPr>
                  <p:sp>
                    <p:nvSpPr>
                      <p:cNvPr id="448679" name="Rectangle 1191"/>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0" name="Rectangle 1192"/>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1" name="Rectangle 1193"/>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2" name="Rectangle 1194"/>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3" name="Rectangle 1195"/>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4" name="Rectangle 1196"/>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5" name="Rectangle 1197"/>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6" name="Rectangle 1198"/>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7" name="Rectangle 1199"/>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88" name="Rectangle 1200"/>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19" name="Group 1201"/>
                    <p:cNvGrpSpPr>
                      <a:grpSpLocks/>
                    </p:cNvGrpSpPr>
                    <p:nvPr/>
                  </p:nvGrpSpPr>
                  <p:grpSpPr bwMode="auto">
                    <a:xfrm>
                      <a:off x="4604" y="2529"/>
                      <a:ext cx="450" cy="45"/>
                      <a:chOff x="3923" y="1706"/>
                      <a:chExt cx="450" cy="45"/>
                    </a:xfrm>
                  </p:grpSpPr>
                  <p:sp>
                    <p:nvSpPr>
                      <p:cNvPr id="448690" name="Rectangle 120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1" name="Rectangle 120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2" name="Rectangle 120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3" name="Rectangle 120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4" name="Rectangle 120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5" name="Rectangle 120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6" name="Rectangle 120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7" name="Rectangle 120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8" name="Rectangle 121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699" name="Rectangle 121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840" name="Group 1212"/>
                    <p:cNvGrpSpPr>
                      <a:grpSpLocks/>
                    </p:cNvGrpSpPr>
                    <p:nvPr/>
                  </p:nvGrpSpPr>
                  <p:grpSpPr bwMode="auto">
                    <a:xfrm>
                      <a:off x="4604" y="2574"/>
                      <a:ext cx="450" cy="45"/>
                      <a:chOff x="3923" y="1706"/>
                      <a:chExt cx="450" cy="45"/>
                    </a:xfrm>
                  </p:grpSpPr>
                  <p:sp>
                    <p:nvSpPr>
                      <p:cNvPr id="448701" name="Rectangle 121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2" name="Rectangle 121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3" name="Rectangle 121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4" name="Rectangle 121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5" name="Rectangle 121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6" name="Rectangle 121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7" name="Rectangle 121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8" name="Rectangle 122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09" name="Rectangle 122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0" name="Rectangle 122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48711" name="Rectangle 1223"/>
                    <p:cNvSpPr>
                      <a:spLocks noChangeArrowheads="1"/>
                    </p:cNvSpPr>
                    <p:nvPr/>
                  </p:nvSpPr>
                  <p:spPr bwMode="auto">
                    <a:xfrm rot="5400000">
                      <a:off x="5053"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2" name="Rectangle 1224"/>
                    <p:cNvSpPr>
                      <a:spLocks noChangeArrowheads="1"/>
                    </p:cNvSpPr>
                    <p:nvPr/>
                  </p:nvSpPr>
                  <p:spPr bwMode="auto">
                    <a:xfrm rot="5400000">
                      <a:off x="5053"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3" name="Rectangle 1225"/>
                    <p:cNvSpPr>
                      <a:spLocks noChangeArrowheads="1"/>
                    </p:cNvSpPr>
                    <p:nvPr/>
                  </p:nvSpPr>
                  <p:spPr bwMode="auto">
                    <a:xfrm rot="5400000">
                      <a:off x="5053"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4" name="Rectangle 1226"/>
                    <p:cNvSpPr>
                      <a:spLocks noChangeArrowheads="1"/>
                    </p:cNvSpPr>
                    <p:nvPr/>
                  </p:nvSpPr>
                  <p:spPr bwMode="auto">
                    <a:xfrm rot="5400000">
                      <a:off x="5053"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5" name="Rectangle 1227"/>
                    <p:cNvSpPr>
                      <a:spLocks noChangeArrowheads="1"/>
                    </p:cNvSpPr>
                    <p:nvPr/>
                  </p:nvSpPr>
                  <p:spPr bwMode="auto">
                    <a:xfrm rot="5400000">
                      <a:off x="5053"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6" name="Rectangle 1228"/>
                    <p:cNvSpPr>
                      <a:spLocks noChangeArrowheads="1"/>
                    </p:cNvSpPr>
                    <p:nvPr/>
                  </p:nvSpPr>
                  <p:spPr bwMode="auto">
                    <a:xfrm rot="5400000">
                      <a:off x="5053"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7" name="Rectangle 1229"/>
                    <p:cNvSpPr>
                      <a:spLocks noChangeArrowheads="1"/>
                    </p:cNvSpPr>
                    <p:nvPr/>
                  </p:nvSpPr>
                  <p:spPr bwMode="auto">
                    <a:xfrm rot="5400000">
                      <a:off x="5053"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8" name="Rectangle 1230"/>
                    <p:cNvSpPr>
                      <a:spLocks noChangeArrowheads="1"/>
                    </p:cNvSpPr>
                    <p:nvPr/>
                  </p:nvSpPr>
                  <p:spPr bwMode="auto">
                    <a:xfrm rot="5400000">
                      <a:off x="5053"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19" name="Rectangle 1231"/>
                    <p:cNvSpPr>
                      <a:spLocks noChangeArrowheads="1"/>
                    </p:cNvSpPr>
                    <p:nvPr/>
                  </p:nvSpPr>
                  <p:spPr bwMode="auto">
                    <a:xfrm rot="5400000">
                      <a:off x="5053"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0" name="Rectangle 1232"/>
                    <p:cNvSpPr>
                      <a:spLocks noChangeArrowheads="1"/>
                    </p:cNvSpPr>
                    <p:nvPr/>
                  </p:nvSpPr>
                  <p:spPr bwMode="auto">
                    <a:xfrm rot="5400000">
                      <a:off x="5053"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1" name="Rectangle 1233"/>
                    <p:cNvSpPr>
                      <a:spLocks noChangeArrowheads="1"/>
                    </p:cNvSpPr>
                    <p:nvPr/>
                  </p:nvSpPr>
                  <p:spPr bwMode="auto">
                    <a:xfrm rot="5400000">
                      <a:off x="5097"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2" name="Rectangle 1234"/>
                    <p:cNvSpPr>
                      <a:spLocks noChangeArrowheads="1"/>
                    </p:cNvSpPr>
                    <p:nvPr/>
                  </p:nvSpPr>
                  <p:spPr bwMode="auto">
                    <a:xfrm rot="5400000">
                      <a:off x="5097"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3" name="Rectangle 1235"/>
                    <p:cNvSpPr>
                      <a:spLocks noChangeArrowheads="1"/>
                    </p:cNvSpPr>
                    <p:nvPr/>
                  </p:nvSpPr>
                  <p:spPr bwMode="auto">
                    <a:xfrm rot="5400000">
                      <a:off x="5097"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4" name="Rectangle 1236"/>
                    <p:cNvSpPr>
                      <a:spLocks noChangeArrowheads="1"/>
                    </p:cNvSpPr>
                    <p:nvPr/>
                  </p:nvSpPr>
                  <p:spPr bwMode="auto">
                    <a:xfrm rot="5400000">
                      <a:off x="5097"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5" name="Rectangle 1237"/>
                    <p:cNvSpPr>
                      <a:spLocks noChangeArrowheads="1"/>
                    </p:cNvSpPr>
                    <p:nvPr/>
                  </p:nvSpPr>
                  <p:spPr bwMode="auto">
                    <a:xfrm rot="5400000">
                      <a:off x="5097"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6" name="Rectangle 1238"/>
                    <p:cNvSpPr>
                      <a:spLocks noChangeArrowheads="1"/>
                    </p:cNvSpPr>
                    <p:nvPr/>
                  </p:nvSpPr>
                  <p:spPr bwMode="auto">
                    <a:xfrm rot="5400000">
                      <a:off x="5097"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7" name="Rectangle 1239"/>
                    <p:cNvSpPr>
                      <a:spLocks noChangeArrowheads="1"/>
                    </p:cNvSpPr>
                    <p:nvPr/>
                  </p:nvSpPr>
                  <p:spPr bwMode="auto">
                    <a:xfrm rot="5400000">
                      <a:off x="5097"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8" name="Rectangle 1240"/>
                    <p:cNvSpPr>
                      <a:spLocks noChangeArrowheads="1"/>
                    </p:cNvSpPr>
                    <p:nvPr/>
                  </p:nvSpPr>
                  <p:spPr bwMode="auto">
                    <a:xfrm rot="5400000">
                      <a:off x="5097"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29" name="Rectangle 1241"/>
                    <p:cNvSpPr>
                      <a:spLocks noChangeArrowheads="1"/>
                    </p:cNvSpPr>
                    <p:nvPr/>
                  </p:nvSpPr>
                  <p:spPr bwMode="auto">
                    <a:xfrm rot="5400000">
                      <a:off x="5097"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0" name="Rectangle 1242"/>
                    <p:cNvSpPr>
                      <a:spLocks noChangeArrowheads="1"/>
                    </p:cNvSpPr>
                    <p:nvPr/>
                  </p:nvSpPr>
                  <p:spPr bwMode="auto">
                    <a:xfrm rot="5400000">
                      <a:off x="5097"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1" name="Rectangle 1243"/>
                    <p:cNvSpPr>
                      <a:spLocks noChangeArrowheads="1"/>
                    </p:cNvSpPr>
                    <p:nvPr/>
                  </p:nvSpPr>
                  <p:spPr bwMode="auto">
                    <a:xfrm rot="5400000">
                      <a:off x="5055"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2" name="Rectangle 1244"/>
                    <p:cNvSpPr>
                      <a:spLocks noChangeArrowheads="1"/>
                    </p:cNvSpPr>
                    <p:nvPr/>
                  </p:nvSpPr>
                  <p:spPr bwMode="auto">
                    <a:xfrm rot="5400000">
                      <a:off x="5055"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3" name="Rectangle 1245"/>
                    <p:cNvSpPr>
                      <a:spLocks noChangeArrowheads="1"/>
                    </p:cNvSpPr>
                    <p:nvPr/>
                  </p:nvSpPr>
                  <p:spPr bwMode="auto">
                    <a:xfrm rot="5400000">
                      <a:off x="5055"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4" name="Rectangle 1246"/>
                    <p:cNvSpPr>
                      <a:spLocks noChangeArrowheads="1"/>
                    </p:cNvSpPr>
                    <p:nvPr/>
                  </p:nvSpPr>
                  <p:spPr bwMode="auto">
                    <a:xfrm rot="5400000">
                      <a:off x="5097"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35" name="Rectangle 1247"/>
                    <p:cNvSpPr>
                      <a:spLocks noChangeArrowheads="1"/>
                    </p:cNvSpPr>
                    <p:nvPr/>
                  </p:nvSpPr>
                  <p:spPr bwMode="auto">
                    <a:xfrm rot="5400000">
                      <a:off x="5097"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851" name="Group 1248"/>
                <p:cNvGrpSpPr>
                  <a:grpSpLocks/>
                </p:cNvGrpSpPr>
                <p:nvPr/>
              </p:nvGrpSpPr>
              <p:grpSpPr bwMode="auto">
                <a:xfrm>
                  <a:off x="4870" y="3333"/>
                  <a:ext cx="538" cy="584"/>
                  <a:chOff x="4604" y="2036"/>
                  <a:chExt cx="538" cy="584"/>
                </a:xfrm>
              </p:grpSpPr>
              <p:sp>
                <p:nvSpPr>
                  <p:cNvPr id="448737" name="Rectangle 1249"/>
                  <p:cNvSpPr>
                    <a:spLocks noChangeArrowheads="1"/>
                  </p:cNvSpPr>
                  <p:nvPr/>
                </p:nvSpPr>
                <p:spPr bwMode="auto">
                  <a:xfrm rot="5400000">
                    <a:off x="5097"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448862" name="Group 1250"/>
                  <p:cNvGrpSpPr>
                    <a:grpSpLocks/>
                  </p:cNvGrpSpPr>
                  <p:nvPr/>
                </p:nvGrpSpPr>
                <p:grpSpPr bwMode="auto">
                  <a:xfrm>
                    <a:off x="4604" y="2036"/>
                    <a:ext cx="538" cy="584"/>
                    <a:chOff x="4604" y="2036"/>
                    <a:chExt cx="538" cy="584"/>
                  </a:xfrm>
                </p:grpSpPr>
                <p:grpSp>
                  <p:nvGrpSpPr>
                    <p:cNvPr id="426528" name="Group 1251"/>
                    <p:cNvGrpSpPr>
                      <a:grpSpLocks/>
                    </p:cNvGrpSpPr>
                    <p:nvPr/>
                  </p:nvGrpSpPr>
                  <p:grpSpPr bwMode="auto">
                    <a:xfrm>
                      <a:off x="4604" y="2036"/>
                      <a:ext cx="450" cy="134"/>
                      <a:chOff x="3923" y="1706"/>
                      <a:chExt cx="450" cy="134"/>
                    </a:xfrm>
                  </p:grpSpPr>
                  <p:grpSp>
                    <p:nvGrpSpPr>
                      <p:cNvPr id="426529" name="Group 1252"/>
                      <p:cNvGrpSpPr>
                        <a:grpSpLocks/>
                      </p:cNvGrpSpPr>
                      <p:nvPr/>
                    </p:nvGrpSpPr>
                    <p:grpSpPr bwMode="auto">
                      <a:xfrm>
                        <a:off x="3923" y="1706"/>
                        <a:ext cx="450" cy="45"/>
                        <a:chOff x="3923" y="1706"/>
                        <a:chExt cx="450" cy="45"/>
                      </a:xfrm>
                    </p:grpSpPr>
                    <p:sp>
                      <p:nvSpPr>
                        <p:cNvPr id="448741" name="Rectangle 125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2" name="Rectangle 125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3" name="Rectangle 125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4" name="Rectangle 125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5" name="Rectangle 125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6" name="Rectangle 125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7" name="Rectangle 125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8" name="Rectangle 126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49" name="Rectangle 126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0" name="Rectangle 126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30" name="Group 1263"/>
                      <p:cNvGrpSpPr>
                        <a:grpSpLocks/>
                      </p:cNvGrpSpPr>
                      <p:nvPr/>
                    </p:nvGrpSpPr>
                    <p:grpSpPr bwMode="auto">
                      <a:xfrm>
                        <a:off x="3923" y="1752"/>
                        <a:ext cx="450" cy="45"/>
                        <a:chOff x="3923" y="1706"/>
                        <a:chExt cx="450" cy="45"/>
                      </a:xfrm>
                    </p:grpSpPr>
                    <p:sp>
                      <p:nvSpPr>
                        <p:cNvPr id="448752" name="Rectangle 126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3" name="Rectangle 126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4" name="Rectangle 126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5" name="Rectangle 126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6" name="Rectangle 126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7" name="Rectangle 126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8" name="Rectangle 127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59" name="Rectangle 127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0" name="Rectangle 127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1" name="Rectangle 127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31" name="Group 1274"/>
                      <p:cNvGrpSpPr>
                        <a:grpSpLocks/>
                      </p:cNvGrpSpPr>
                      <p:nvPr/>
                    </p:nvGrpSpPr>
                    <p:grpSpPr bwMode="auto">
                      <a:xfrm>
                        <a:off x="3923" y="1795"/>
                        <a:ext cx="450" cy="45"/>
                        <a:chOff x="3923" y="1706"/>
                        <a:chExt cx="450" cy="45"/>
                      </a:xfrm>
                    </p:grpSpPr>
                    <p:sp>
                      <p:nvSpPr>
                        <p:cNvPr id="448763" name="Rectangle 127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4" name="Rectangle 127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5" name="Rectangle 127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6" name="Rectangle 127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7" name="Rectangle 127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8" name="Rectangle 128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69" name="Rectangle 128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0" name="Rectangle 128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1" name="Rectangle 128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2" name="Rectangle 128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542" name="Group 1285"/>
                    <p:cNvGrpSpPr>
                      <a:grpSpLocks/>
                    </p:cNvGrpSpPr>
                    <p:nvPr/>
                  </p:nvGrpSpPr>
                  <p:grpSpPr bwMode="auto">
                    <a:xfrm>
                      <a:off x="4604" y="2170"/>
                      <a:ext cx="450" cy="134"/>
                      <a:chOff x="3923" y="1706"/>
                      <a:chExt cx="450" cy="134"/>
                    </a:xfrm>
                  </p:grpSpPr>
                  <p:grpSp>
                    <p:nvGrpSpPr>
                      <p:cNvPr id="426553" name="Group 1286"/>
                      <p:cNvGrpSpPr>
                        <a:grpSpLocks/>
                      </p:cNvGrpSpPr>
                      <p:nvPr/>
                    </p:nvGrpSpPr>
                    <p:grpSpPr bwMode="auto">
                      <a:xfrm>
                        <a:off x="3923" y="1706"/>
                        <a:ext cx="450" cy="45"/>
                        <a:chOff x="3923" y="1706"/>
                        <a:chExt cx="450" cy="45"/>
                      </a:xfrm>
                    </p:grpSpPr>
                    <p:sp>
                      <p:nvSpPr>
                        <p:cNvPr id="448775" name="Rectangle 1287"/>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6" name="Rectangle 1288"/>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7" name="Rectangle 1289"/>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8" name="Rectangle 1290"/>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79" name="Rectangle 1291"/>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0" name="Rectangle 1292"/>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1" name="Rectangle 1293"/>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2" name="Rectangle 1294"/>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3" name="Rectangle 1295"/>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4" name="Rectangle 1296"/>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873" name="Group 1297"/>
                      <p:cNvGrpSpPr>
                        <a:grpSpLocks/>
                      </p:cNvGrpSpPr>
                      <p:nvPr/>
                    </p:nvGrpSpPr>
                    <p:grpSpPr bwMode="auto">
                      <a:xfrm>
                        <a:off x="3923" y="1752"/>
                        <a:ext cx="450" cy="45"/>
                        <a:chOff x="3923" y="1706"/>
                        <a:chExt cx="450" cy="45"/>
                      </a:xfrm>
                    </p:grpSpPr>
                    <p:sp>
                      <p:nvSpPr>
                        <p:cNvPr id="448786" name="Rectangle 1298"/>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7" name="Rectangle 1299"/>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8" name="Rectangle 1300"/>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89" name="Rectangle 1301"/>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0" name="Rectangle 1302"/>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1" name="Rectangle 1303"/>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2" name="Rectangle 1304"/>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3" name="Rectangle 1305"/>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4" name="Rectangle 1306"/>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5" name="Rectangle 1307"/>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64" name="Group 1308"/>
                      <p:cNvGrpSpPr>
                        <a:grpSpLocks/>
                      </p:cNvGrpSpPr>
                      <p:nvPr/>
                    </p:nvGrpSpPr>
                    <p:grpSpPr bwMode="auto">
                      <a:xfrm>
                        <a:off x="3923" y="1795"/>
                        <a:ext cx="450" cy="45"/>
                        <a:chOff x="3923" y="1706"/>
                        <a:chExt cx="450" cy="45"/>
                      </a:xfrm>
                    </p:grpSpPr>
                    <p:sp>
                      <p:nvSpPr>
                        <p:cNvPr id="448797" name="Rectangle 1309"/>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8" name="Rectangle 1310"/>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799" name="Rectangle 1311"/>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0" name="Rectangle 1312"/>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1" name="Rectangle 1313"/>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2" name="Rectangle 1314"/>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3" name="Rectangle 1315"/>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4" name="Rectangle 1316"/>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5" name="Rectangle 1317"/>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6" name="Rectangle 1318"/>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26565" name="Group 1319"/>
                    <p:cNvGrpSpPr>
                      <a:grpSpLocks/>
                    </p:cNvGrpSpPr>
                    <p:nvPr/>
                  </p:nvGrpSpPr>
                  <p:grpSpPr bwMode="auto">
                    <a:xfrm>
                      <a:off x="4604" y="2304"/>
                      <a:ext cx="450" cy="45"/>
                      <a:chOff x="3923" y="1706"/>
                      <a:chExt cx="450" cy="45"/>
                    </a:xfrm>
                  </p:grpSpPr>
                  <p:sp>
                    <p:nvSpPr>
                      <p:cNvPr id="448808" name="Rectangle 1320"/>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09" name="Rectangle 1321"/>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0" name="Rectangle 1322"/>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1" name="Rectangle 1323"/>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2" name="Rectangle 1324"/>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3" name="Rectangle 1325"/>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4" name="Rectangle 1326"/>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5" name="Rectangle 1327"/>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6" name="Rectangle 1328"/>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17" name="Rectangle 1329"/>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76" name="Group 1330"/>
                    <p:cNvGrpSpPr>
                      <a:grpSpLocks/>
                    </p:cNvGrpSpPr>
                    <p:nvPr/>
                  </p:nvGrpSpPr>
                  <p:grpSpPr bwMode="auto">
                    <a:xfrm>
                      <a:off x="4604" y="2350"/>
                      <a:ext cx="450" cy="45"/>
                      <a:chOff x="3923" y="1706"/>
                      <a:chExt cx="450" cy="45"/>
                    </a:xfrm>
                  </p:grpSpPr>
                  <p:sp>
                    <p:nvSpPr>
                      <p:cNvPr id="448819" name="Rectangle 1331"/>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0" name="Rectangle 1332"/>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1" name="Rectangle 1333"/>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2" name="Rectangle 1334"/>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3" name="Rectangle 1335"/>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4" name="Rectangle 1336"/>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5" name="Rectangle 1337"/>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6" name="Rectangle 1338"/>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7" name="Rectangle 1339"/>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28" name="Rectangle 1340"/>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26587" name="Group 1341"/>
                    <p:cNvGrpSpPr>
                      <a:grpSpLocks/>
                    </p:cNvGrpSpPr>
                    <p:nvPr/>
                  </p:nvGrpSpPr>
                  <p:grpSpPr bwMode="auto">
                    <a:xfrm>
                      <a:off x="4604" y="2393"/>
                      <a:ext cx="450" cy="45"/>
                      <a:chOff x="3923" y="1706"/>
                      <a:chExt cx="450" cy="45"/>
                    </a:xfrm>
                  </p:grpSpPr>
                  <p:sp>
                    <p:nvSpPr>
                      <p:cNvPr id="448830" name="Rectangle 1342"/>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1" name="Rectangle 1343"/>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2" name="Rectangle 1344"/>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3" name="Rectangle 1345"/>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4" name="Rectangle 1346"/>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5" name="Rectangle 1347"/>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6" name="Rectangle 1348"/>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7" name="Rectangle 1349"/>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8" name="Rectangle 1350"/>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39" name="Rectangle 1351"/>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09" name="Group 1352"/>
                    <p:cNvGrpSpPr>
                      <a:grpSpLocks/>
                    </p:cNvGrpSpPr>
                    <p:nvPr/>
                  </p:nvGrpSpPr>
                  <p:grpSpPr bwMode="auto">
                    <a:xfrm>
                      <a:off x="4604" y="2439"/>
                      <a:ext cx="450" cy="45"/>
                      <a:chOff x="3923" y="1706"/>
                      <a:chExt cx="450" cy="45"/>
                    </a:xfrm>
                  </p:grpSpPr>
                  <p:sp>
                    <p:nvSpPr>
                      <p:cNvPr id="448841" name="Rectangle 1353"/>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2" name="Rectangle 1354"/>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3" name="Rectangle 1355"/>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4" name="Rectangle 1356"/>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5" name="Rectangle 1357"/>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6" name="Rectangle 1358"/>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7" name="Rectangle 1359"/>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8" name="Rectangle 1360"/>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49" name="Rectangle 1361"/>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0" name="Rectangle 1362"/>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0" name="Group 1363"/>
                    <p:cNvGrpSpPr>
                      <a:grpSpLocks/>
                    </p:cNvGrpSpPr>
                    <p:nvPr/>
                  </p:nvGrpSpPr>
                  <p:grpSpPr bwMode="auto">
                    <a:xfrm>
                      <a:off x="4604" y="2484"/>
                      <a:ext cx="450" cy="45"/>
                      <a:chOff x="3923" y="1706"/>
                      <a:chExt cx="450" cy="45"/>
                    </a:xfrm>
                  </p:grpSpPr>
                  <p:sp>
                    <p:nvSpPr>
                      <p:cNvPr id="448852" name="Rectangle 1364"/>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3" name="Rectangle 1365"/>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4" name="Rectangle 1366"/>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5" name="Rectangle 1367"/>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6" name="Rectangle 1368"/>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7" name="Rectangle 1369"/>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8" name="Rectangle 1370"/>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59" name="Rectangle 1371"/>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0" name="Rectangle 1372"/>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1" name="Rectangle 1373"/>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1" name="Group 1374"/>
                    <p:cNvGrpSpPr>
                      <a:grpSpLocks/>
                    </p:cNvGrpSpPr>
                    <p:nvPr/>
                  </p:nvGrpSpPr>
                  <p:grpSpPr bwMode="auto">
                    <a:xfrm>
                      <a:off x="4604" y="2529"/>
                      <a:ext cx="450" cy="45"/>
                      <a:chOff x="3923" y="1706"/>
                      <a:chExt cx="450" cy="45"/>
                    </a:xfrm>
                  </p:grpSpPr>
                  <p:sp>
                    <p:nvSpPr>
                      <p:cNvPr id="448863" name="Rectangle 1375"/>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4" name="Rectangle 1376"/>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5" name="Rectangle 1377"/>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6" name="Rectangle 1378"/>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7" name="Rectangle 1379"/>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8" name="Rectangle 1380"/>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69" name="Rectangle 1381"/>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0" name="Rectangle 1382"/>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1" name="Rectangle 1383"/>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2" name="Rectangle 1384"/>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2" name="Group 1385"/>
                    <p:cNvGrpSpPr>
                      <a:grpSpLocks/>
                    </p:cNvGrpSpPr>
                    <p:nvPr/>
                  </p:nvGrpSpPr>
                  <p:grpSpPr bwMode="auto">
                    <a:xfrm>
                      <a:off x="4604" y="2574"/>
                      <a:ext cx="450" cy="45"/>
                      <a:chOff x="3923" y="1706"/>
                      <a:chExt cx="450" cy="45"/>
                    </a:xfrm>
                  </p:grpSpPr>
                  <p:sp>
                    <p:nvSpPr>
                      <p:cNvPr id="448874" name="Rectangle 1386"/>
                      <p:cNvSpPr>
                        <a:spLocks noChangeArrowheads="1"/>
                      </p:cNvSpPr>
                      <p:nvPr/>
                    </p:nvSpPr>
                    <p:spPr bwMode="auto">
                      <a:xfrm>
                        <a:off x="392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5" name="Rectangle 1387"/>
                      <p:cNvSpPr>
                        <a:spLocks noChangeArrowheads="1"/>
                      </p:cNvSpPr>
                      <p:nvPr/>
                    </p:nvSpPr>
                    <p:spPr bwMode="auto">
                      <a:xfrm>
                        <a:off x="396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6" name="Rectangle 1388"/>
                      <p:cNvSpPr>
                        <a:spLocks noChangeArrowheads="1"/>
                      </p:cNvSpPr>
                      <p:nvPr/>
                    </p:nvSpPr>
                    <p:spPr bwMode="auto">
                      <a:xfrm>
                        <a:off x="401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7" name="Rectangle 1389"/>
                      <p:cNvSpPr>
                        <a:spLocks noChangeArrowheads="1"/>
                      </p:cNvSpPr>
                      <p:nvPr/>
                    </p:nvSpPr>
                    <p:spPr bwMode="auto">
                      <a:xfrm>
                        <a:off x="405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8" name="Rectangle 1390"/>
                      <p:cNvSpPr>
                        <a:spLocks noChangeArrowheads="1"/>
                      </p:cNvSpPr>
                      <p:nvPr/>
                    </p:nvSpPr>
                    <p:spPr bwMode="auto">
                      <a:xfrm>
                        <a:off x="4103"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79" name="Rectangle 1391"/>
                      <p:cNvSpPr>
                        <a:spLocks noChangeArrowheads="1"/>
                      </p:cNvSpPr>
                      <p:nvPr/>
                    </p:nvSpPr>
                    <p:spPr bwMode="auto">
                      <a:xfrm>
                        <a:off x="414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0" name="Rectangle 1392"/>
                      <p:cNvSpPr>
                        <a:spLocks noChangeArrowheads="1"/>
                      </p:cNvSpPr>
                      <p:nvPr/>
                    </p:nvSpPr>
                    <p:spPr bwMode="auto">
                      <a:xfrm>
                        <a:off x="419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1" name="Rectangle 1393"/>
                      <p:cNvSpPr>
                        <a:spLocks noChangeArrowheads="1"/>
                      </p:cNvSpPr>
                      <p:nvPr/>
                    </p:nvSpPr>
                    <p:spPr bwMode="auto">
                      <a:xfrm>
                        <a:off x="4237"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2" name="Rectangle 1394"/>
                      <p:cNvSpPr>
                        <a:spLocks noChangeArrowheads="1"/>
                      </p:cNvSpPr>
                      <p:nvPr/>
                    </p:nvSpPr>
                    <p:spPr bwMode="auto">
                      <a:xfrm>
                        <a:off x="4282"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3" name="Rectangle 1395"/>
                      <p:cNvSpPr>
                        <a:spLocks noChangeArrowheads="1"/>
                      </p:cNvSpPr>
                      <p:nvPr/>
                    </p:nvSpPr>
                    <p:spPr bwMode="auto">
                      <a:xfrm>
                        <a:off x="4328" y="170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sp>
                  <p:nvSpPr>
                    <p:cNvPr id="448884" name="Rectangle 1396"/>
                    <p:cNvSpPr>
                      <a:spLocks noChangeArrowheads="1"/>
                    </p:cNvSpPr>
                    <p:nvPr/>
                  </p:nvSpPr>
                  <p:spPr bwMode="auto">
                    <a:xfrm rot="5400000">
                      <a:off x="5053"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5" name="Rectangle 1397"/>
                    <p:cNvSpPr>
                      <a:spLocks noChangeArrowheads="1"/>
                    </p:cNvSpPr>
                    <p:nvPr/>
                  </p:nvSpPr>
                  <p:spPr bwMode="auto">
                    <a:xfrm rot="5400000">
                      <a:off x="5053"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6" name="Rectangle 1398"/>
                    <p:cNvSpPr>
                      <a:spLocks noChangeArrowheads="1"/>
                    </p:cNvSpPr>
                    <p:nvPr/>
                  </p:nvSpPr>
                  <p:spPr bwMode="auto">
                    <a:xfrm rot="5400000">
                      <a:off x="5053"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7" name="Rectangle 1399"/>
                    <p:cNvSpPr>
                      <a:spLocks noChangeArrowheads="1"/>
                    </p:cNvSpPr>
                    <p:nvPr/>
                  </p:nvSpPr>
                  <p:spPr bwMode="auto">
                    <a:xfrm rot="5400000">
                      <a:off x="5053"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8" name="Rectangle 1400"/>
                    <p:cNvSpPr>
                      <a:spLocks noChangeArrowheads="1"/>
                    </p:cNvSpPr>
                    <p:nvPr/>
                  </p:nvSpPr>
                  <p:spPr bwMode="auto">
                    <a:xfrm rot="5400000">
                      <a:off x="5053"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89" name="Rectangle 1401"/>
                    <p:cNvSpPr>
                      <a:spLocks noChangeArrowheads="1"/>
                    </p:cNvSpPr>
                    <p:nvPr/>
                  </p:nvSpPr>
                  <p:spPr bwMode="auto">
                    <a:xfrm rot="5400000">
                      <a:off x="5053"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0" name="Rectangle 1402"/>
                    <p:cNvSpPr>
                      <a:spLocks noChangeArrowheads="1"/>
                    </p:cNvSpPr>
                    <p:nvPr/>
                  </p:nvSpPr>
                  <p:spPr bwMode="auto">
                    <a:xfrm rot="5400000">
                      <a:off x="5053"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1" name="Rectangle 1403"/>
                    <p:cNvSpPr>
                      <a:spLocks noChangeArrowheads="1"/>
                    </p:cNvSpPr>
                    <p:nvPr/>
                  </p:nvSpPr>
                  <p:spPr bwMode="auto">
                    <a:xfrm rot="5400000">
                      <a:off x="5053"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2" name="Rectangle 1404"/>
                    <p:cNvSpPr>
                      <a:spLocks noChangeArrowheads="1"/>
                    </p:cNvSpPr>
                    <p:nvPr/>
                  </p:nvSpPr>
                  <p:spPr bwMode="auto">
                    <a:xfrm rot="5400000">
                      <a:off x="5053"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3" name="Rectangle 1405"/>
                    <p:cNvSpPr>
                      <a:spLocks noChangeArrowheads="1"/>
                    </p:cNvSpPr>
                    <p:nvPr/>
                  </p:nvSpPr>
                  <p:spPr bwMode="auto">
                    <a:xfrm rot="5400000">
                      <a:off x="5053"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4" name="Rectangle 1406"/>
                    <p:cNvSpPr>
                      <a:spLocks noChangeArrowheads="1"/>
                    </p:cNvSpPr>
                    <p:nvPr/>
                  </p:nvSpPr>
                  <p:spPr bwMode="auto">
                    <a:xfrm rot="5400000">
                      <a:off x="5097" y="203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5" name="Rectangle 1407"/>
                    <p:cNvSpPr>
                      <a:spLocks noChangeArrowheads="1"/>
                    </p:cNvSpPr>
                    <p:nvPr/>
                  </p:nvSpPr>
                  <p:spPr bwMode="auto">
                    <a:xfrm rot="5400000">
                      <a:off x="5097" y="20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6" name="Rectangle 1408"/>
                    <p:cNvSpPr>
                      <a:spLocks noChangeArrowheads="1"/>
                    </p:cNvSpPr>
                    <p:nvPr/>
                  </p:nvSpPr>
                  <p:spPr bwMode="auto">
                    <a:xfrm rot="5400000">
                      <a:off x="5097" y="212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7" name="Rectangle 1409"/>
                    <p:cNvSpPr>
                      <a:spLocks noChangeArrowheads="1"/>
                    </p:cNvSpPr>
                    <p:nvPr/>
                  </p:nvSpPr>
                  <p:spPr bwMode="auto">
                    <a:xfrm rot="5400000">
                      <a:off x="5097" y="217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8" name="Rectangle 1410"/>
                    <p:cNvSpPr>
                      <a:spLocks noChangeArrowheads="1"/>
                    </p:cNvSpPr>
                    <p:nvPr/>
                  </p:nvSpPr>
                  <p:spPr bwMode="auto">
                    <a:xfrm rot="5400000">
                      <a:off x="5097" y="221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899" name="Rectangle 1411"/>
                    <p:cNvSpPr>
                      <a:spLocks noChangeArrowheads="1"/>
                    </p:cNvSpPr>
                    <p:nvPr/>
                  </p:nvSpPr>
                  <p:spPr bwMode="auto">
                    <a:xfrm rot="5400000">
                      <a:off x="5097" y="226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0" name="Rectangle 1412"/>
                    <p:cNvSpPr>
                      <a:spLocks noChangeArrowheads="1"/>
                    </p:cNvSpPr>
                    <p:nvPr/>
                  </p:nvSpPr>
                  <p:spPr bwMode="auto">
                    <a:xfrm rot="5400000">
                      <a:off x="5097" y="230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1" name="Rectangle 1413"/>
                    <p:cNvSpPr>
                      <a:spLocks noChangeArrowheads="1"/>
                    </p:cNvSpPr>
                    <p:nvPr/>
                  </p:nvSpPr>
                  <p:spPr bwMode="auto">
                    <a:xfrm rot="5400000">
                      <a:off x="5097" y="235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2" name="Rectangle 1414"/>
                    <p:cNvSpPr>
                      <a:spLocks noChangeArrowheads="1"/>
                    </p:cNvSpPr>
                    <p:nvPr/>
                  </p:nvSpPr>
                  <p:spPr bwMode="auto">
                    <a:xfrm rot="5400000">
                      <a:off x="5097" y="239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3" name="Rectangle 1415"/>
                    <p:cNvSpPr>
                      <a:spLocks noChangeArrowheads="1"/>
                    </p:cNvSpPr>
                    <p:nvPr/>
                  </p:nvSpPr>
                  <p:spPr bwMode="auto">
                    <a:xfrm rot="5400000">
                      <a:off x="5097" y="2441"/>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4" name="Rectangle 1416"/>
                    <p:cNvSpPr>
                      <a:spLocks noChangeArrowheads="1"/>
                    </p:cNvSpPr>
                    <p:nvPr/>
                  </p:nvSpPr>
                  <p:spPr bwMode="auto">
                    <a:xfrm rot="5400000">
                      <a:off x="5055" y="2484"/>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5" name="Rectangle 1417"/>
                    <p:cNvSpPr>
                      <a:spLocks noChangeArrowheads="1"/>
                    </p:cNvSpPr>
                    <p:nvPr/>
                  </p:nvSpPr>
                  <p:spPr bwMode="auto">
                    <a:xfrm rot="5400000">
                      <a:off x="5055"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6" name="Rectangle 1418"/>
                    <p:cNvSpPr>
                      <a:spLocks noChangeArrowheads="1"/>
                    </p:cNvSpPr>
                    <p:nvPr/>
                  </p:nvSpPr>
                  <p:spPr bwMode="auto">
                    <a:xfrm rot="5400000">
                      <a:off x="5055"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7" name="Rectangle 1419"/>
                    <p:cNvSpPr>
                      <a:spLocks noChangeArrowheads="1"/>
                    </p:cNvSpPr>
                    <p:nvPr/>
                  </p:nvSpPr>
                  <p:spPr bwMode="auto">
                    <a:xfrm rot="5400000">
                      <a:off x="5097" y="2529"/>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08" name="Rectangle 1420"/>
                    <p:cNvSpPr>
                      <a:spLocks noChangeArrowheads="1"/>
                    </p:cNvSpPr>
                    <p:nvPr/>
                  </p:nvSpPr>
                  <p:spPr bwMode="auto">
                    <a:xfrm rot="5400000">
                      <a:off x="5097" y="2575"/>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sp>
            <p:nvSpPr>
              <p:cNvPr id="448947" name="Rectangle 1459"/>
              <p:cNvSpPr>
                <a:spLocks noChangeArrowheads="1"/>
              </p:cNvSpPr>
              <p:nvPr/>
            </p:nvSpPr>
            <p:spPr bwMode="auto">
              <a:xfrm>
                <a:off x="5410" y="3828"/>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48" name="Rectangle 1460"/>
              <p:cNvSpPr>
                <a:spLocks noChangeArrowheads="1"/>
              </p:cNvSpPr>
              <p:nvPr/>
            </p:nvSpPr>
            <p:spPr bwMode="auto">
              <a:xfrm>
                <a:off x="5455" y="3828"/>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49" name="Rectangle 1461"/>
              <p:cNvSpPr>
                <a:spLocks noChangeArrowheads="1"/>
              </p:cNvSpPr>
              <p:nvPr/>
            </p:nvSpPr>
            <p:spPr bwMode="auto">
              <a:xfrm>
                <a:off x="5501" y="3828"/>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0" name="Rectangle 1462"/>
              <p:cNvSpPr>
                <a:spLocks noChangeArrowheads="1"/>
              </p:cNvSpPr>
              <p:nvPr/>
            </p:nvSpPr>
            <p:spPr bwMode="auto">
              <a:xfrm>
                <a:off x="5411" y="3872"/>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1" name="Rectangle 1463"/>
              <p:cNvSpPr>
                <a:spLocks noChangeArrowheads="1"/>
              </p:cNvSpPr>
              <p:nvPr/>
            </p:nvSpPr>
            <p:spPr bwMode="auto">
              <a:xfrm>
                <a:off x="5455" y="3872"/>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2" name="Rectangle 1464"/>
              <p:cNvSpPr>
                <a:spLocks noChangeArrowheads="1"/>
              </p:cNvSpPr>
              <p:nvPr/>
            </p:nvSpPr>
            <p:spPr bwMode="auto">
              <a:xfrm>
                <a:off x="5500" y="3872"/>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nvGrpSpPr>
              <p:cNvPr id="448913" name="Group 1467"/>
              <p:cNvGrpSpPr>
                <a:grpSpLocks/>
              </p:cNvGrpSpPr>
              <p:nvPr/>
            </p:nvGrpSpPr>
            <p:grpSpPr bwMode="auto">
              <a:xfrm rot="5400000">
                <a:off x="5249" y="3625"/>
                <a:ext cx="361" cy="45"/>
                <a:chOff x="4716" y="1880"/>
                <a:chExt cx="361" cy="45"/>
              </a:xfrm>
            </p:grpSpPr>
            <p:sp>
              <p:nvSpPr>
                <p:cNvPr id="448956" name="Rectangle 1468"/>
                <p:cNvSpPr>
                  <a:spLocks noChangeArrowheads="1"/>
                </p:cNvSpPr>
                <p:nvPr/>
              </p:nvSpPr>
              <p:spPr bwMode="auto">
                <a:xfrm>
                  <a:off x="471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7" name="Rectangle 1469"/>
                <p:cNvSpPr>
                  <a:spLocks noChangeArrowheads="1"/>
                </p:cNvSpPr>
                <p:nvPr/>
              </p:nvSpPr>
              <p:spPr bwMode="auto">
                <a:xfrm>
                  <a:off x="476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8" name="Rectangle 1470"/>
                <p:cNvSpPr>
                  <a:spLocks noChangeArrowheads="1"/>
                </p:cNvSpPr>
                <p:nvPr/>
              </p:nvSpPr>
              <p:spPr bwMode="auto">
                <a:xfrm>
                  <a:off x="4807"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59" name="Rectangle 1471"/>
                <p:cNvSpPr>
                  <a:spLocks noChangeArrowheads="1"/>
                </p:cNvSpPr>
                <p:nvPr/>
              </p:nvSpPr>
              <p:spPr bwMode="auto">
                <a:xfrm>
                  <a:off x="485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0" name="Rectangle 1472"/>
                <p:cNvSpPr>
                  <a:spLocks noChangeArrowheads="1"/>
                </p:cNvSpPr>
                <p:nvPr/>
              </p:nvSpPr>
              <p:spPr bwMode="auto">
                <a:xfrm>
                  <a:off x="489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1" name="Rectangle 1473"/>
                <p:cNvSpPr>
                  <a:spLocks noChangeArrowheads="1"/>
                </p:cNvSpPr>
                <p:nvPr/>
              </p:nvSpPr>
              <p:spPr bwMode="auto">
                <a:xfrm>
                  <a:off x="494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2" name="Rectangle 1474"/>
                <p:cNvSpPr>
                  <a:spLocks noChangeArrowheads="1"/>
                </p:cNvSpPr>
                <p:nvPr/>
              </p:nvSpPr>
              <p:spPr bwMode="auto">
                <a:xfrm>
                  <a:off x="498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3" name="Rectangle 1475"/>
                <p:cNvSpPr>
                  <a:spLocks noChangeArrowheads="1"/>
                </p:cNvSpPr>
                <p:nvPr/>
              </p:nvSpPr>
              <p:spPr bwMode="auto">
                <a:xfrm>
                  <a:off x="503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4" name="Group 1494"/>
              <p:cNvGrpSpPr>
                <a:grpSpLocks/>
              </p:cNvGrpSpPr>
              <p:nvPr/>
            </p:nvGrpSpPr>
            <p:grpSpPr bwMode="auto">
              <a:xfrm>
                <a:off x="5410" y="2750"/>
                <a:ext cx="45" cy="721"/>
                <a:chOff x="5410" y="2750"/>
                <a:chExt cx="45" cy="721"/>
              </a:xfrm>
            </p:grpSpPr>
            <p:grpSp>
              <p:nvGrpSpPr>
                <p:cNvPr id="448915" name="Group 1476"/>
                <p:cNvGrpSpPr>
                  <a:grpSpLocks/>
                </p:cNvGrpSpPr>
                <p:nvPr/>
              </p:nvGrpSpPr>
              <p:grpSpPr bwMode="auto">
                <a:xfrm rot="5400000">
                  <a:off x="5252" y="2908"/>
                  <a:ext cx="361" cy="45"/>
                  <a:chOff x="4716" y="1926"/>
                  <a:chExt cx="361" cy="45"/>
                </a:xfrm>
              </p:grpSpPr>
              <p:sp>
                <p:nvSpPr>
                  <p:cNvPr id="448965" name="Rectangle 1477"/>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6" name="Rectangle 1478"/>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7" name="Rectangle 1479"/>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8" name="Rectangle 1480"/>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69" name="Rectangle 1481"/>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0" name="Rectangle 1482"/>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1" name="Rectangle 1483"/>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2" name="Rectangle 1484"/>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6" name="Group 1485"/>
                <p:cNvGrpSpPr>
                  <a:grpSpLocks/>
                </p:cNvGrpSpPr>
                <p:nvPr/>
              </p:nvGrpSpPr>
              <p:grpSpPr bwMode="auto">
                <a:xfrm rot="5400000">
                  <a:off x="5252" y="3268"/>
                  <a:ext cx="361" cy="45"/>
                  <a:chOff x="4716" y="1926"/>
                  <a:chExt cx="361" cy="45"/>
                </a:xfrm>
              </p:grpSpPr>
              <p:sp>
                <p:nvSpPr>
                  <p:cNvPr id="448974" name="Rectangle 1486"/>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5" name="Rectangle 1487"/>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6" name="Rectangle 1488"/>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7" name="Rectangle 1489"/>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8" name="Rectangle 1490"/>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79" name="Rectangle 1491"/>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0" name="Rectangle 1492"/>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1" name="Rectangle 1493"/>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917" name="Group 1495"/>
              <p:cNvGrpSpPr>
                <a:grpSpLocks/>
              </p:cNvGrpSpPr>
              <p:nvPr/>
            </p:nvGrpSpPr>
            <p:grpSpPr bwMode="auto">
              <a:xfrm>
                <a:off x="5455" y="2750"/>
                <a:ext cx="45" cy="721"/>
                <a:chOff x="5410" y="2750"/>
                <a:chExt cx="45" cy="721"/>
              </a:xfrm>
            </p:grpSpPr>
            <p:grpSp>
              <p:nvGrpSpPr>
                <p:cNvPr id="448918" name="Group 1496"/>
                <p:cNvGrpSpPr>
                  <a:grpSpLocks/>
                </p:cNvGrpSpPr>
                <p:nvPr/>
              </p:nvGrpSpPr>
              <p:grpSpPr bwMode="auto">
                <a:xfrm rot="5400000">
                  <a:off x="5252" y="2908"/>
                  <a:ext cx="361" cy="45"/>
                  <a:chOff x="4716" y="1926"/>
                  <a:chExt cx="361" cy="45"/>
                </a:xfrm>
              </p:grpSpPr>
              <p:sp>
                <p:nvSpPr>
                  <p:cNvPr id="448985" name="Rectangle 1497"/>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6" name="Rectangle 1498"/>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7" name="Rectangle 1499"/>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8" name="Rectangle 1500"/>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89" name="Rectangle 1501"/>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0" name="Rectangle 1502"/>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1" name="Rectangle 1503"/>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2" name="Rectangle 1504"/>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19" name="Group 1505"/>
                <p:cNvGrpSpPr>
                  <a:grpSpLocks/>
                </p:cNvGrpSpPr>
                <p:nvPr/>
              </p:nvGrpSpPr>
              <p:grpSpPr bwMode="auto">
                <a:xfrm rot="5400000">
                  <a:off x="5252" y="3268"/>
                  <a:ext cx="361" cy="45"/>
                  <a:chOff x="4716" y="1926"/>
                  <a:chExt cx="361" cy="45"/>
                </a:xfrm>
              </p:grpSpPr>
              <p:sp>
                <p:nvSpPr>
                  <p:cNvPr id="448994" name="Rectangle 1506"/>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5" name="Rectangle 1507"/>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6" name="Rectangle 1508"/>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7" name="Rectangle 1509"/>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8" name="Rectangle 1510"/>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8999" name="Rectangle 1511"/>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0" name="Rectangle 1512"/>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1" name="Rectangle 1513"/>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920" name="Group 1514"/>
              <p:cNvGrpSpPr>
                <a:grpSpLocks/>
              </p:cNvGrpSpPr>
              <p:nvPr/>
            </p:nvGrpSpPr>
            <p:grpSpPr bwMode="auto">
              <a:xfrm>
                <a:off x="5501" y="2750"/>
                <a:ext cx="45" cy="721"/>
                <a:chOff x="5410" y="2750"/>
                <a:chExt cx="45" cy="721"/>
              </a:xfrm>
            </p:grpSpPr>
            <p:grpSp>
              <p:nvGrpSpPr>
                <p:cNvPr id="448921" name="Group 1515"/>
                <p:cNvGrpSpPr>
                  <a:grpSpLocks/>
                </p:cNvGrpSpPr>
                <p:nvPr/>
              </p:nvGrpSpPr>
              <p:grpSpPr bwMode="auto">
                <a:xfrm rot="5400000">
                  <a:off x="5252" y="2908"/>
                  <a:ext cx="361" cy="45"/>
                  <a:chOff x="4716" y="1926"/>
                  <a:chExt cx="361" cy="45"/>
                </a:xfrm>
              </p:grpSpPr>
              <p:sp>
                <p:nvSpPr>
                  <p:cNvPr id="449004" name="Rectangle 1516"/>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5" name="Rectangle 1517"/>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6" name="Rectangle 1518"/>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7" name="Rectangle 1519"/>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8" name="Rectangle 1520"/>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09" name="Rectangle 1521"/>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0" name="Rectangle 1522"/>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1" name="Rectangle 1523"/>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22" name="Group 1524"/>
                <p:cNvGrpSpPr>
                  <a:grpSpLocks/>
                </p:cNvGrpSpPr>
                <p:nvPr/>
              </p:nvGrpSpPr>
              <p:grpSpPr bwMode="auto">
                <a:xfrm rot="5400000">
                  <a:off x="5252" y="3268"/>
                  <a:ext cx="361" cy="45"/>
                  <a:chOff x="4716" y="1926"/>
                  <a:chExt cx="361" cy="45"/>
                </a:xfrm>
              </p:grpSpPr>
              <p:sp>
                <p:nvSpPr>
                  <p:cNvPr id="449013" name="Rectangle 1525"/>
                  <p:cNvSpPr>
                    <a:spLocks noChangeArrowheads="1"/>
                  </p:cNvSpPr>
                  <p:nvPr/>
                </p:nvSpPr>
                <p:spPr bwMode="auto">
                  <a:xfrm>
                    <a:off x="471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4" name="Rectangle 1526"/>
                  <p:cNvSpPr>
                    <a:spLocks noChangeArrowheads="1"/>
                  </p:cNvSpPr>
                  <p:nvPr/>
                </p:nvSpPr>
                <p:spPr bwMode="auto">
                  <a:xfrm>
                    <a:off x="476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5" name="Rectangle 1527"/>
                  <p:cNvSpPr>
                    <a:spLocks noChangeArrowheads="1"/>
                  </p:cNvSpPr>
                  <p:nvPr/>
                </p:nvSpPr>
                <p:spPr bwMode="auto">
                  <a:xfrm>
                    <a:off x="4807"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6" name="Rectangle 1528"/>
                  <p:cNvSpPr>
                    <a:spLocks noChangeArrowheads="1"/>
                  </p:cNvSpPr>
                  <p:nvPr/>
                </p:nvSpPr>
                <p:spPr bwMode="auto">
                  <a:xfrm>
                    <a:off x="485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7" name="Rectangle 1529"/>
                  <p:cNvSpPr>
                    <a:spLocks noChangeArrowheads="1"/>
                  </p:cNvSpPr>
                  <p:nvPr/>
                </p:nvSpPr>
                <p:spPr bwMode="auto">
                  <a:xfrm>
                    <a:off x="489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8" name="Rectangle 1530"/>
                  <p:cNvSpPr>
                    <a:spLocks noChangeArrowheads="1"/>
                  </p:cNvSpPr>
                  <p:nvPr/>
                </p:nvSpPr>
                <p:spPr bwMode="auto">
                  <a:xfrm>
                    <a:off x="4941"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19" name="Rectangle 1531"/>
                  <p:cNvSpPr>
                    <a:spLocks noChangeArrowheads="1"/>
                  </p:cNvSpPr>
                  <p:nvPr/>
                </p:nvSpPr>
                <p:spPr bwMode="auto">
                  <a:xfrm>
                    <a:off x="4986"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0" name="Rectangle 1532"/>
                  <p:cNvSpPr>
                    <a:spLocks noChangeArrowheads="1"/>
                  </p:cNvSpPr>
                  <p:nvPr/>
                </p:nvSpPr>
                <p:spPr bwMode="auto">
                  <a:xfrm>
                    <a:off x="5032" y="1926"/>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nvGrpSpPr>
              <p:cNvPr id="448923" name="Group 1533"/>
              <p:cNvGrpSpPr>
                <a:grpSpLocks/>
              </p:cNvGrpSpPr>
              <p:nvPr/>
            </p:nvGrpSpPr>
            <p:grpSpPr bwMode="auto">
              <a:xfrm rot="5400000">
                <a:off x="5296" y="3625"/>
                <a:ext cx="361" cy="45"/>
                <a:chOff x="4716" y="1880"/>
                <a:chExt cx="361" cy="45"/>
              </a:xfrm>
            </p:grpSpPr>
            <p:sp>
              <p:nvSpPr>
                <p:cNvPr id="449022" name="Rectangle 1534"/>
                <p:cNvSpPr>
                  <a:spLocks noChangeArrowheads="1"/>
                </p:cNvSpPr>
                <p:nvPr/>
              </p:nvSpPr>
              <p:spPr bwMode="auto">
                <a:xfrm>
                  <a:off x="471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3" name="Rectangle 1535"/>
                <p:cNvSpPr>
                  <a:spLocks noChangeArrowheads="1"/>
                </p:cNvSpPr>
                <p:nvPr/>
              </p:nvSpPr>
              <p:spPr bwMode="auto">
                <a:xfrm>
                  <a:off x="476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4" name="Rectangle 1536"/>
                <p:cNvSpPr>
                  <a:spLocks noChangeArrowheads="1"/>
                </p:cNvSpPr>
                <p:nvPr/>
              </p:nvSpPr>
              <p:spPr bwMode="auto">
                <a:xfrm>
                  <a:off x="4807"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5" name="Rectangle 1537"/>
                <p:cNvSpPr>
                  <a:spLocks noChangeArrowheads="1"/>
                </p:cNvSpPr>
                <p:nvPr/>
              </p:nvSpPr>
              <p:spPr bwMode="auto">
                <a:xfrm>
                  <a:off x="485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6" name="Rectangle 1538"/>
                <p:cNvSpPr>
                  <a:spLocks noChangeArrowheads="1"/>
                </p:cNvSpPr>
                <p:nvPr/>
              </p:nvSpPr>
              <p:spPr bwMode="auto">
                <a:xfrm>
                  <a:off x="489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7" name="Rectangle 1539"/>
                <p:cNvSpPr>
                  <a:spLocks noChangeArrowheads="1"/>
                </p:cNvSpPr>
                <p:nvPr/>
              </p:nvSpPr>
              <p:spPr bwMode="auto">
                <a:xfrm>
                  <a:off x="494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8" name="Rectangle 1540"/>
                <p:cNvSpPr>
                  <a:spLocks noChangeArrowheads="1"/>
                </p:cNvSpPr>
                <p:nvPr/>
              </p:nvSpPr>
              <p:spPr bwMode="auto">
                <a:xfrm>
                  <a:off x="498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29" name="Rectangle 1541"/>
                <p:cNvSpPr>
                  <a:spLocks noChangeArrowheads="1"/>
                </p:cNvSpPr>
                <p:nvPr/>
              </p:nvSpPr>
              <p:spPr bwMode="auto">
                <a:xfrm>
                  <a:off x="503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nvGrpSpPr>
              <p:cNvPr id="448924" name="Group 1542"/>
              <p:cNvGrpSpPr>
                <a:grpSpLocks/>
              </p:cNvGrpSpPr>
              <p:nvPr/>
            </p:nvGrpSpPr>
            <p:grpSpPr bwMode="auto">
              <a:xfrm rot="5400000">
                <a:off x="5342" y="3626"/>
                <a:ext cx="361" cy="45"/>
                <a:chOff x="4716" y="1880"/>
                <a:chExt cx="361" cy="45"/>
              </a:xfrm>
            </p:grpSpPr>
            <p:sp>
              <p:nvSpPr>
                <p:cNvPr id="449031" name="Rectangle 1543"/>
                <p:cNvSpPr>
                  <a:spLocks noChangeArrowheads="1"/>
                </p:cNvSpPr>
                <p:nvPr/>
              </p:nvSpPr>
              <p:spPr bwMode="auto">
                <a:xfrm>
                  <a:off x="471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2" name="Rectangle 1544"/>
                <p:cNvSpPr>
                  <a:spLocks noChangeArrowheads="1"/>
                </p:cNvSpPr>
                <p:nvPr/>
              </p:nvSpPr>
              <p:spPr bwMode="auto">
                <a:xfrm>
                  <a:off x="476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3" name="Rectangle 1545"/>
                <p:cNvSpPr>
                  <a:spLocks noChangeArrowheads="1"/>
                </p:cNvSpPr>
                <p:nvPr/>
              </p:nvSpPr>
              <p:spPr bwMode="auto">
                <a:xfrm>
                  <a:off x="4807"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4" name="Rectangle 1546"/>
                <p:cNvSpPr>
                  <a:spLocks noChangeArrowheads="1"/>
                </p:cNvSpPr>
                <p:nvPr/>
              </p:nvSpPr>
              <p:spPr bwMode="auto">
                <a:xfrm>
                  <a:off x="485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5" name="Rectangle 1547"/>
                <p:cNvSpPr>
                  <a:spLocks noChangeArrowheads="1"/>
                </p:cNvSpPr>
                <p:nvPr/>
              </p:nvSpPr>
              <p:spPr bwMode="auto">
                <a:xfrm>
                  <a:off x="489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6" name="Rectangle 1548"/>
                <p:cNvSpPr>
                  <a:spLocks noChangeArrowheads="1"/>
                </p:cNvSpPr>
                <p:nvPr/>
              </p:nvSpPr>
              <p:spPr bwMode="auto">
                <a:xfrm>
                  <a:off x="4941"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7" name="Rectangle 1549"/>
                <p:cNvSpPr>
                  <a:spLocks noChangeArrowheads="1"/>
                </p:cNvSpPr>
                <p:nvPr/>
              </p:nvSpPr>
              <p:spPr bwMode="auto">
                <a:xfrm>
                  <a:off x="4986"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sp>
              <p:nvSpPr>
                <p:cNvPr id="449038" name="Rectangle 1550"/>
                <p:cNvSpPr>
                  <a:spLocks noChangeArrowheads="1"/>
                </p:cNvSpPr>
                <p:nvPr/>
              </p:nvSpPr>
              <p:spPr bwMode="auto">
                <a:xfrm>
                  <a:off x="5032" y="1880"/>
                  <a:ext cx="45" cy="45"/>
                </a:xfrm>
                <a:prstGeom prst="rect">
                  <a:avLst/>
                </a:prstGeom>
                <a:noFill/>
                <a:ln w="9525">
                  <a:solidFill>
                    <a:schemeClr val="tx1"/>
                  </a:solidFill>
                  <a:miter lim="800000"/>
                  <a:headEnd/>
                  <a:tailEnd/>
                </a:ln>
                <a:effectLst/>
              </p:spPr>
              <p:txBody>
                <a:bodyPr wrap="none" anchor="ctr"/>
                <a:lstStyle/>
                <a:p>
                  <a:pPr>
                    <a:defRPr/>
                  </a:pPr>
                  <a:endParaRPr lang="en-GB"/>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60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26308"/>
                                        </p:tgtEl>
                                        <p:attrNameLst>
                                          <p:attrName>style.visibility</p:attrName>
                                        </p:attrNameLst>
                                      </p:cBhvr>
                                      <p:to>
                                        <p:strVal val="visible"/>
                                      </p:to>
                                    </p:set>
                                    <p:animEffect transition="in" filter="fade">
                                      <p:cBhvr>
                                        <p:cTn id="11" dur="500"/>
                                        <p:tgtEl>
                                          <p:spTgt spid="42630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26075"/>
                                        </p:tgtEl>
                                        <p:attrNameLst>
                                          <p:attrName>style.visibility</p:attrName>
                                        </p:attrNameLst>
                                      </p:cBhvr>
                                      <p:to>
                                        <p:strVal val="visible"/>
                                      </p:to>
                                    </p:set>
                                    <p:animEffect transition="in" filter="fade">
                                      <p:cBhvr>
                                        <p:cTn id="14" dur="500"/>
                                        <p:tgtEl>
                                          <p:spTgt spid="426075"/>
                                        </p:tgtEl>
                                      </p:cBhvr>
                                    </p:animEffect>
                                  </p:childTnLst>
                                </p:cTn>
                              </p:par>
                              <p:par>
                                <p:cTn id="15" presetID="10"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26073"/>
                                        </p:tgtEl>
                                        <p:attrNameLst>
                                          <p:attrName>style.visibility</p:attrName>
                                        </p:attrNameLst>
                                      </p:cBhvr>
                                      <p:to>
                                        <p:strVal val="visible"/>
                                      </p:to>
                                    </p:set>
                                    <p:animEffect transition="in" filter="fade">
                                      <p:cBhvr>
                                        <p:cTn id="22" dur="500"/>
                                        <p:tgtEl>
                                          <p:spTgt spid="42607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6077"/>
                                        </p:tgtEl>
                                        <p:attrNameLst>
                                          <p:attrName>style.visibility</p:attrName>
                                        </p:attrNameLst>
                                      </p:cBhvr>
                                      <p:to>
                                        <p:strVal val="visible"/>
                                      </p:to>
                                    </p:set>
                                    <p:animEffect transition="in" filter="fade">
                                      <p:cBhvr>
                                        <p:cTn id="25" dur="500"/>
                                        <p:tgtEl>
                                          <p:spTgt spid="426077"/>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26074"/>
                                        </p:tgtEl>
                                        <p:attrNameLst>
                                          <p:attrName>style.visibility</p:attrName>
                                        </p:attrNameLst>
                                      </p:cBhvr>
                                      <p:to>
                                        <p:strVal val="visible"/>
                                      </p:to>
                                    </p:set>
                                    <p:animEffect transition="in" filter="fade">
                                      <p:cBhvr>
                                        <p:cTn id="33" dur="500"/>
                                        <p:tgtEl>
                                          <p:spTgt spid="4260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6076"/>
                                        </p:tgtEl>
                                        <p:attrNameLst>
                                          <p:attrName>style.visibility</p:attrName>
                                        </p:attrNameLst>
                                      </p:cBhvr>
                                      <p:to>
                                        <p:strVal val="visible"/>
                                      </p:to>
                                    </p:set>
                                    <p:animEffect transition="in" filter="fade">
                                      <p:cBhvr>
                                        <p:cTn id="36" dur="500"/>
                                        <p:tgtEl>
                                          <p:spTgt spid="426076"/>
                                        </p:tgtEl>
                                      </p:cBhvr>
                                    </p:animEffect>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2607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42607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48736"/>
                                        </p:tgtEl>
                                        <p:attrNameLst>
                                          <p:attrName>style.visibility</p:attrName>
                                        </p:attrNameLst>
                                      </p:cBhvr>
                                      <p:to>
                                        <p:strVal val="visible"/>
                                      </p:to>
                                    </p:set>
                                    <p:animEffect transition="in" filter="wipe(left)">
                                      <p:cBhvr>
                                        <p:cTn id="60" dur="500"/>
                                        <p:tgtEl>
                                          <p:spTgt spid="448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016" grpId="0"/>
      <p:bldP spid="426075" grpId="0"/>
      <p:bldP spid="426076" grpId="0"/>
      <p:bldP spid="426077" grpId="0"/>
      <p:bldP spid="426078" grpId="0"/>
      <p:bldP spid="4263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800" name="Rectangle 3096"/>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67587" name="Text Box 3075"/>
          <p:cNvSpPr txBox="1">
            <a:spLocks noChangeArrowheads="1"/>
          </p:cNvSpPr>
          <p:nvPr/>
        </p:nvSpPr>
        <p:spPr bwMode="gray">
          <a:xfrm>
            <a:off x="152400" y="1838325"/>
            <a:ext cx="8839200" cy="549275"/>
          </a:xfrm>
          <a:prstGeom prst="rect">
            <a:avLst/>
          </a:prstGeom>
          <a:noFill/>
          <a:ln w="9525">
            <a:noFill/>
            <a:miter lim="800000"/>
            <a:headEnd/>
            <a:tailEnd/>
          </a:ln>
        </p:spPr>
        <p:txBody>
          <a:bodyPr>
            <a:spAutoFit/>
          </a:bodyPr>
          <a:lstStyle/>
          <a:p>
            <a:r>
              <a:rPr lang="en-US" sz="3000" b="1">
                <a:solidFill>
                  <a:srgbClr val="A00000"/>
                </a:solidFill>
                <a:effectLst/>
                <a:latin typeface="Arial" pitchFamily="34" charset="0"/>
              </a:rPr>
              <a:t>Small population size and continuing decline</a:t>
            </a:r>
          </a:p>
        </p:txBody>
      </p:sp>
      <p:grpSp>
        <p:nvGrpSpPr>
          <p:cNvPr id="2" name="Group 3076"/>
          <p:cNvGrpSpPr>
            <a:grpSpLocks/>
          </p:cNvGrpSpPr>
          <p:nvPr/>
        </p:nvGrpSpPr>
        <p:grpSpPr bwMode="auto">
          <a:xfrm>
            <a:off x="1143000" y="2933700"/>
            <a:ext cx="7094538" cy="2792413"/>
            <a:chOff x="720" y="1640"/>
            <a:chExt cx="4469" cy="1759"/>
          </a:xfrm>
        </p:grpSpPr>
        <p:grpSp>
          <p:nvGrpSpPr>
            <p:cNvPr id="3" name="Group 3077"/>
            <p:cNvGrpSpPr>
              <a:grpSpLocks/>
            </p:cNvGrpSpPr>
            <p:nvPr/>
          </p:nvGrpSpPr>
          <p:grpSpPr bwMode="auto">
            <a:xfrm>
              <a:off x="720" y="2044"/>
              <a:ext cx="2880" cy="1355"/>
              <a:chOff x="984" y="2240"/>
              <a:chExt cx="2880" cy="1355"/>
            </a:xfrm>
          </p:grpSpPr>
          <p:pic>
            <p:nvPicPr>
              <p:cNvPr id="67604" name="Picture 3078" descr="an01186_"/>
              <p:cNvPicPr>
                <a:picLocks noChangeAspect="1" noChangeArrowheads="1"/>
              </p:cNvPicPr>
              <p:nvPr/>
            </p:nvPicPr>
            <p:blipFill>
              <a:blip r:embed="rId3"/>
              <a:srcRect/>
              <a:stretch>
                <a:fillRect/>
              </a:stretch>
            </p:blipFill>
            <p:spPr bwMode="gray">
              <a:xfrm>
                <a:off x="984" y="2240"/>
                <a:ext cx="1628" cy="683"/>
              </a:xfrm>
              <a:prstGeom prst="rect">
                <a:avLst/>
              </a:prstGeom>
              <a:noFill/>
              <a:ln w="9525">
                <a:noFill/>
                <a:miter lim="800000"/>
                <a:headEnd/>
                <a:tailEnd/>
              </a:ln>
            </p:spPr>
          </p:pic>
          <p:pic>
            <p:nvPicPr>
              <p:cNvPr id="67605" name="Picture 3079" descr="an01186_"/>
              <p:cNvPicPr>
                <a:picLocks noChangeAspect="1" noChangeArrowheads="1"/>
              </p:cNvPicPr>
              <p:nvPr/>
            </p:nvPicPr>
            <p:blipFill>
              <a:blip r:embed="rId3"/>
              <a:srcRect/>
              <a:stretch>
                <a:fillRect/>
              </a:stretch>
            </p:blipFill>
            <p:spPr bwMode="gray">
              <a:xfrm>
                <a:off x="1604" y="3030"/>
                <a:ext cx="1116" cy="469"/>
              </a:xfrm>
              <a:prstGeom prst="rect">
                <a:avLst/>
              </a:prstGeom>
              <a:noFill/>
              <a:ln w="9525">
                <a:noFill/>
                <a:miter lim="800000"/>
                <a:headEnd/>
                <a:tailEnd/>
              </a:ln>
            </p:spPr>
          </p:pic>
          <p:pic>
            <p:nvPicPr>
              <p:cNvPr id="67606" name="Picture 3080" descr="an01186_"/>
              <p:cNvPicPr>
                <a:picLocks noChangeAspect="1" noChangeArrowheads="1"/>
              </p:cNvPicPr>
              <p:nvPr/>
            </p:nvPicPr>
            <p:blipFill>
              <a:blip r:embed="rId3"/>
              <a:srcRect/>
              <a:stretch>
                <a:fillRect/>
              </a:stretch>
            </p:blipFill>
            <p:spPr bwMode="gray">
              <a:xfrm>
                <a:off x="2748" y="3126"/>
                <a:ext cx="1116" cy="469"/>
              </a:xfrm>
              <a:prstGeom prst="rect">
                <a:avLst/>
              </a:prstGeom>
              <a:noFill/>
              <a:ln w="9525">
                <a:noFill/>
                <a:miter lim="800000"/>
                <a:headEnd/>
                <a:tailEnd/>
              </a:ln>
            </p:spPr>
          </p:pic>
          <p:pic>
            <p:nvPicPr>
              <p:cNvPr id="67607" name="Picture 3081" descr="an01186_"/>
              <p:cNvPicPr>
                <a:picLocks noChangeAspect="1" noChangeArrowheads="1"/>
              </p:cNvPicPr>
              <p:nvPr/>
            </p:nvPicPr>
            <p:blipFill>
              <a:blip r:embed="rId3"/>
              <a:srcRect/>
              <a:stretch>
                <a:fillRect/>
              </a:stretch>
            </p:blipFill>
            <p:spPr bwMode="gray">
              <a:xfrm>
                <a:off x="2600" y="2820"/>
                <a:ext cx="744" cy="312"/>
              </a:xfrm>
              <a:prstGeom prst="rect">
                <a:avLst/>
              </a:prstGeom>
              <a:noFill/>
              <a:ln w="9525">
                <a:noFill/>
                <a:miter lim="800000"/>
                <a:headEnd/>
                <a:tailEnd/>
              </a:ln>
            </p:spPr>
          </p:pic>
        </p:grpSp>
        <p:grpSp>
          <p:nvGrpSpPr>
            <p:cNvPr id="4" name="Group 3082"/>
            <p:cNvGrpSpPr>
              <a:grpSpLocks/>
            </p:cNvGrpSpPr>
            <p:nvPr/>
          </p:nvGrpSpPr>
          <p:grpSpPr bwMode="auto">
            <a:xfrm>
              <a:off x="3528" y="1640"/>
              <a:ext cx="1661" cy="1524"/>
              <a:chOff x="3528" y="1640"/>
              <a:chExt cx="1661" cy="1524"/>
            </a:xfrm>
          </p:grpSpPr>
          <p:grpSp>
            <p:nvGrpSpPr>
              <p:cNvPr id="5" name="Group 3083"/>
              <p:cNvGrpSpPr>
                <a:grpSpLocks/>
              </p:cNvGrpSpPr>
              <p:nvPr/>
            </p:nvGrpSpPr>
            <p:grpSpPr bwMode="auto">
              <a:xfrm>
                <a:off x="4605" y="1640"/>
                <a:ext cx="584" cy="1056"/>
                <a:chOff x="4605" y="1640"/>
                <a:chExt cx="584" cy="1056"/>
              </a:xfrm>
            </p:grpSpPr>
            <p:sp>
              <p:nvSpPr>
                <p:cNvPr id="203788" name="Rectangle 3084"/>
                <p:cNvSpPr>
                  <a:spLocks noChangeArrowheads="1"/>
                </p:cNvSpPr>
                <p:nvPr/>
              </p:nvSpPr>
              <p:spPr bwMode="gray">
                <a:xfrm rot="1200000">
                  <a:off x="4734" y="1640"/>
                  <a:ext cx="48" cy="1056"/>
                </a:xfrm>
                <a:prstGeom prst="rect">
                  <a:avLst/>
                </a:prstGeom>
                <a:solidFill>
                  <a:srgbClr val="FFCC99"/>
                </a:solidFill>
                <a:ln w="9525">
                  <a:solidFill>
                    <a:schemeClr val="tx1"/>
                  </a:solidFill>
                  <a:miter lim="800000"/>
                  <a:headEnd/>
                  <a:tailEnd/>
                </a:ln>
                <a:effectLst/>
              </p:spPr>
              <p:txBody>
                <a:bodyPr wrap="none" anchor="ctr"/>
                <a:lstStyle/>
                <a:p>
                  <a:pPr>
                    <a:defRPr/>
                  </a:pPr>
                  <a:endParaRPr lang="en-GB"/>
                </a:p>
              </p:txBody>
            </p:sp>
            <p:grpSp>
              <p:nvGrpSpPr>
                <p:cNvPr id="6" name="Group 3085"/>
                <p:cNvGrpSpPr>
                  <a:grpSpLocks/>
                </p:cNvGrpSpPr>
                <p:nvPr/>
              </p:nvGrpSpPr>
              <p:grpSpPr bwMode="auto">
                <a:xfrm>
                  <a:off x="4605" y="1660"/>
                  <a:ext cx="584" cy="518"/>
                  <a:chOff x="4605" y="1660"/>
                  <a:chExt cx="584" cy="518"/>
                </a:xfrm>
              </p:grpSpPr>
              <p:sp>
                <p:nvSpPr>
                  <p:cNvPr id="203790" name="AutoShape 3086"/>
                  <p:cNvSpPr>
                    <a:spLocks noChangeArrowheads="1"/>
                  </p:cNvSpPr>
                  <p:nvPr/>
                </p:nvSpPr>
                <p:spPr bwMode="gray">
                  <a:xfrm rot="1200000">
                    <a:off x="4621" y="1660"/>
                    <a:ext cx="518" cy="518"/>
                  </a:xfrm>
                  <a:prstGeom prst="octagon">
                    <a:avLst>
                      <a:gd name="adj" fmla="val 27708"/>
                    </a:avLst>
                  </a:prstGeom>
                  <a:solidFill>
                    <a:srgbClr val="FF0000"/>
                  </a:solidFill>
                  <a:ln w="38100">
                    <a:solidFill>
                      <a:schemeClr val="tx1"/>
                    </a:solidFill>
                    <a:miter lim="800000"/>
                    <a:headEnd/>
                    <a:tailEnd/>
                  </a:ln>
                  <a:effectLst/>
                </p:spPr>
                <p:txBody>
                  <a:bodyPr wrap="none" anchor="ctr"/>
                  <a:lstStyle/>
                  <a:p>
                    <a:pPr>
                      <a:defRPr/>
                    </a:pPr>
                    <a:endParaRPr lang="en-GB"/>
                  </a:p>
                </p:txBody>
              </p:sp>
              <p:sp>
                <p:nvSpPr>
                  <p:cNvPr id="67603" name="Text Box 3087"/>
                  <p:cNvSpPr txBox="1">
                    <a:spLocks noChangeArrowheads="1"/>
                  </p:cNvSpPr>
                  <p:nvPr/>
                </p:nvSpPr>
                <p:spPr bwMode="gray">
                  <a:xfrm rot="1200000">
                    <a:off x="4605" y="1808"/>
                    <a:ext cx="584" cy="221"/>
                  </a:xfrm>
                  <a:prstGeom prst="rect">
                    <a:avLst/>
                  </a:prstGeom>
                  <a:noFill/>
                  <a:ln w="9525">
                    <a:noFill/>
                    <a:miter lim="800000"/>
                    <a:headEnd/>
                    <a:tailEnd/>
                  </a:ln>
                </p:spPr>
                <p:txBody>
                  <a:bodyPr>
                    <a:spAutoFit/>
                  </a:bodyPr>
                  <a:lstStyle/>
                  <a:p>
                    <a:pPr algn="l"/>
                    <a:r>
                      <a:rPr lang="en-US" sz="1700" b="1">
                        <a:solidFill>
                          <a:schemeClr val="bg1"/>
                        </a:solidFill>
                        <a:effectLst/>
                        <a:latin typeface="Arial" pitchFamily="34" charset="0"/>
                      </a:rPr>
                      <a:t>Extinct</a:t>
                    </a:r>
                    <a:endParaRPr lang="en-US" sz="1000" b="1">
                      <a:solidFill>
                        <a:srgbClr val="800000"/>
                      </a:solidFill>
                      <a:effectLst/>
                      <a:latin typeface="Verdana" pitchFamily="34" charset="0"/>
                    </a:endParaRPr>
                  </a:p>
                </p:txBody>
              </p:sp>
            </p:grpSp>
          </p:grpSp>
          <p:grpSp>
            <p:nvGrpSpPr>
              <p:cNvPr id="7" name="Group 3088"/>
              <p:cNvGrpSpPr>
                <a:grpSpLocks/>
              </p:cNvGrpSpPr>
              <p:nvPr/>
            </p:nvGrpSpPr>
            <p:grpSpPr bwMode="auto">
              <a:xfrm>
                <a:off x="3528" y="2055"/>
                <a:ext cx="1252" cy="1109"/>
                <a:chOff x="3528" y="2055"/>
                <a:chExt cx="1252" cy="1109"/>
              </a:xfrm>
            </p:grpSpPr>
            <p:sp>
              <p:nvSpPr>
                <p:cNvPr id="203793" name="Freeform 3089"/>
                <p:cNvSpPr>
                  <a:spLocks/>
                </p:cNvSpPr>
                <p:nvPr/>
              </p:nvSpPr>
              <p:spPr bwMode="gray">
                <a:xfrm>
                  <a:off x="3948" y="2055"/>
                  <a:ext cx="361" cy="246"/>
                </a:xfrm>
                <a:custGeom>
                  <a:avLst/>
                  <a:gdLst/>
                  <a:ahLst/>
                  <a:cxnLst>
                    <a:cxn ang="0">
                      <a:pos x="116" y="151"/>
                    </a:cxn>
                    <a:cxn ang="0">
                      <a:pos x="120" y="117"/>
                    </a:cxn>
                    <a:cxn ang="0">
                      <a:pos x="136" y="78"/>
                    </a:cxn>
                    <a:cxn ang="0">
                      <a:pos x="159" y="47"/>
                    </a:cxn>
                    <a:cxn ang="0">
                      <a:pos x="187" y="23"/>
                    </a:cxn>
                    <a:cxn ang="0">
                      <a:pos x="226" y="6"/>
                    </a:cxn>
                    <a:cxn ang="0">
                      <a:pos x="260" y="0"/>
                    </a:cxn>
                    <a:cxn ang="0">
                      <a:pos x="299" y="10"/>
                    </a:cxn>
                    <a:cxn ang="0">
                      <a:pos x="322" y="39"/>
                    </a:cxn>
                    <a:cxn ang="0">
                      <a:pos x="330" y="73"/>
                    </a:cxn>
                    <a:cxn ang="0">
                      <a:pos x="333" y="109"/>
                    </a:cxn>
                    <a:cxn ang="0">
                      <a:pos x="320" y="147"/>
                    </a:cxn>
                    <a:cxn ang="0">
                      <a:pos x="294" y="190"/>
                    </a:cxn>
                    <a:cxn ang="0">
                      <a:pos x="260" y="220"/>
                    </a:cxn>
                    <a:cxn ang="0">
                      <a:pos x="219" y="239"/>
                    </a:cxn>
                    <a:cxn ang="0">
                      <a:pos x="189" y="246"/>
                    </a:cxn>
                    <a:cxn ang="0">
                      <a:pos x="161" y="242"/>
                    </a:cxn>
                    <a:cxn ang="0">
                      <a:pos x="140" y="230"/>
                    </a:cxn>
                    <a:cxn ang="0">
                      <a:pos x="124" y="203"/>
                    </a:cxn>
                    <a:cxn ang="0">
                      <a:pos x="119" y="187"/>
                    </a:cxn>
                    <a:cxn ang="0">
                      <a:pos x="76" y="190"/>
                    </a:cxn>
                    <a:cxn ang="0">
                      <a:pos x="41" y="200"/>
                    </a:cxn>
                    <a:cxn ang="0">
                      <a:pos x="9" y="199"/>
                    </a:cxn>
                    <a:cxn ang="0">
                      <a:pos x="0" y="183"/>
                    </a:cxn>
                    <a:cxn ang="0">
                      <a:pos x="9" y="170"/>
                    </a:cxn>
                    <a:cxn ang="0">
                      <a:pos x="26" y="155"/>
                    </a:cxn>
                    <a:cxn ang="0">
                      <a:pos x="59" y="155"/>
                    </a:cxn>
                    <a:cxn ang="0">
                      <a:pos x="81" y="155"/>
                    </a:cxn>
                    <a:cxn ang="0">
                      <a:pos x="116" y="151"/>
                    </a:cxn>
                  </a:cxnLst>
                  <a:rect l="0" t="0" r="r" b="b"/>
                  <a:pathLst>
                    <a:path w="333" h="246">
                      <a:moveTo>
                        <a:pt x="116" y="151"/>
                      </a:moveTo>
                      <a:lnTo>
                        <a:pt x="120" y="117"/>
                      </a:lnTo>
                      <a:lnTo>
                        <a:pt x="136" y="78"/>
                      </a:lnTo>
                      <a:lnTo>
                        <a:pt x="159" y="47"/>
                      </a:lnTo>
                      <a:lnTo>
                        <a:pt x="187" y="23"/>
                      </a:lnTo>
                      <a:lnTo>
                        <a:pt x="226" y="6"/>
                      </a:lnTo>
                      <a:lnTo>
                        <a:pt x="260" y="0"/>
                      </a:lnTo>
                      <a:lnTo>
                        <a:pt x="299" y="10"/>
                      </a:lnTo>
                      <a:lnTo>
                        <a:pt x="322" y="39"/>
                      </a:lnTo>
                      <a:lnTo>
                        <a:pt x="330" y="73"/>
                      </a:lnTo>
                      <a:lnTo>
                        <a:pt x="333" y="109"/>
                      </a:lnTo>
                      <a:lnTo>
                        <a:pt x="320" y="147"/>
                      </a:lnTo>
                      <a:lnTo>
                        <a:pt x="294" y="190"/>
                      </a:lnTo>
                      <a:lnTo>
                        <a:pt x="260" y="220"/>
                      </a:lnTo>
                      <a:lnTo>
                        <a:pt x="219" y="239"/>
                      </a:lnTo>
                      <a:lnTo>
                        <a:pt x="189" y="246"/>
                      </a:lnTo>
                      <a:lnTo>
                        <a:pt x="161" y="242"/>
                      </a:lnTo>
                      <a:lnTo>
                        <a:pt x="140" y="230"/>
                      </a:lnTo>
                      <a:lnTo>
                        <a:pt x="124" y="203"/>
                      </a:lnTo>
                      <a:lnTo>
                        <a:pt x="119" y="187"/>
                      </a:lnTo>
                      <a:lnTo>
                        <a:pt x="76" y="190"/>
                      </a:lnTo>
                      <a:lnTo>
                        <a:pt x="41" y="200"/>
                      </a:lnTo>
                      <a:lnTo>
                        <a:pt x="9" y="199"/>
                      </a:lnTo>
                      <a:lnTo>
                        <a:pt x="0" y="183"/>
                      </a:lnTo>
                      <a:lnTo>
                        <a:pt x="9" y="170"/>
                      </a:lnTo>
                      <a:lnTo>
                        <a:pt x="26" y="155"/>
                      </a:lnTo>
                      <a:lnTo>
                        <a:pt x="59" y="155"/>
                      </a:lnTo>
                      <a:lnTo>
                        <a:pt x="81" y="155"/>
                      </a:lnTo>
                      <a:lnTo>
                        <a:pt x="116" y="151"/>
                      </a:lnTo>
                      <a:close/>
                    </a:path>
                  </a:pathLst>
                </a:custGeom>
                <a:solidFill>
                  <a:srgbClr val="000000"/>
                </a:solidFill>
                <a:ln w="9525">
                  <a:noFill/>
                  <a:round/>
                  <a:headEnd/>
                  <a:tailEnd/>
                </a:ln>
              </p:spPr>
              <p:txBody>
                <a:bodyPr/>
                <a:lstStyle/>
                <a:p>
                  <a:pPr>
                    <a:defRPr/>
                  </a:pPr>
                  <a:endParaRPr lang="en-GB"/>
                </a:p>
              </p:txBody>
            </p:sp>
            <p:sp>
              <p:nvSpPr>
                <p:cNvPr id="203794" name="Freeform 3090"/>
                <p:cNvSpPr>
                  <a:spLocks/>
                </p:cNvSpPr>
                <p:nvPr/>
              </p:nvSpPr>
              <p:spPr bwMode="gray">
                <a:xfrm>
                  <a:off x="4049" y="2330"/>
                  <a:ext cx="237" cy="427"/>
                </a:xfrm>
                <a:custGeom>
                  <a:avLst/>
                  <a:gdLst/>
                  <a:ahLst/>
                  <a:cxnLst>
                    <a:cxn ang="0">
                      <a:pos x="6" y="34"/>
                    </a:cxn>
                    <a:cxn ang="0">
                      <a:pos x="32" y="13"/>
                    </a:cxn>
                    <a:cxn ang="0">
                      <a:pos x="62" y="0"/>
                    </a:cxn>
                    <a:cxn ang="0">
                      <a:pos x="104" y="3"/>
                    </a:cxn>
                    <a:cxn ang="0">
                      <a:pos x="136" y="16"/>
                    </a:cxn>
                    <a:cxn ang="0">
                      <a:pos x="165" y="50"/>
                    </a:cxn>
                    <a:cxn ang="0">
                      <a:pos x="197" y="98"/>
                    </a:cxn>
                    <a:cxn ang="0">
                      <a:pos x="213" y="143"/>
                    </a:cxn>
                    <a:cxn ang="0">
                      <a:pos x="219" y="197"/>
                    </a:cxn>
                    <a:cxn ang="0">
                      <a:pos x="219" y="253"/>
                    </a:cxn>
                    <a:cxn ang="0">
                      <a:pos x="213" y="305"/>
                    </a:cxn>
                    <a:cxn ang="0">
                      <a:pos x="196" y="350"/>
                    </a:cxn>
                    <a:cxn ang="0">
                      <a:pos x="171" y="390"/>
                    </a:cxn>
                    <a:cxn ang="0">
                      <a:pos x="152" y="410"/>
                    </a:cxn>
                    <a:cxn ang="0">
                      <a:pos x="115" y="424"/>
                    </a:cxn>
                    <a:cxn ang="0">
                      <a:pos x="87" y="427"/>
                    </a:cxn>
                    <a:cxn ang="0">
                      <a:pos x="49" y="416"/>
                    </a:cxn>
                    <a:cxn ang="0">
                      <a:pos x="32" y="393"/>
                    </a:cxn>
                    <a:cxn ang="0">
                      <a:pos x="17" y="372"/>
                    </a:cxn>
                    <a:cxn ang="0">
                      <a:pos x="9" y="348"/>
                    </a:cxn>
                    <a:cxn ang="0">
                      <a:pos x="10" y="309"/>
                    </a:cxn>
                    <a:cxn ang="0">
                      <a:pos x="17" y="282"/>
                    </a:cxn>
                    <a:cxn ang="0">
                      <a:pos x="32" y="254"/>
                    </a:cxn>
                    <a:cxn ang="0">
                      <a:pos x="41" y="218"/>
                    </a:cxn>
                    <a:cxn ang="0">
                      <a:pos x="49" y="197"/>
                    </a:cxn>
                    <a:cxn ang="0">
                      <a:pos x="52" y="169"/>
                    </a:cxn>
                    <a:cxn ang="0">
                      <a:pos x="44" y="139"/>
                    </a:cxn>
                    <a:cxn ang="0">
                      <a:pos x="23" y="115"/>
                    </a:cxn>
                    <a:cxn ang="0">
                      <a:pos x="6" y="92"/>
                    </a:cxn>
                    <a:cxn ang="0">
                      <a:pos x="0" y="67"/>
                    </a:cxn>
                    <a:cxn ang="0">
                      <a:pos x="6" y="34"/>
                    </a:cxn>
                  </a:cxnLst>
                  <a:rect l="0" t="0" r="r" b="b"/>
                  <a:pathLst>
                    <a:path w="219" h="427">
                      <a:moveTo>
                        <a:pt x="6" y="34"/>
                      </a:moveTo>
                      <a:lnTo>
                        <a:pt x="32" y="13"/>
                      </a:lnTo>
                      <a:lnTo>
                        <a:pt x="62" y="0"/>
                      </a:lnTo>
                      <a:lnTo>
                        <a:pt x="104" y="3"/>
                      </a:lnTo>
                      <a:lnTo>
                        <a:pt x="136" y="16"/>
                      </a:lnTo>
                      <a:lnTo>
                        <a:pt x="165" y="50"/>
                      </a:lnTo>
                      <a:lnTo>
                        <a:pt x="197" y="98"/>
                      </a:lnTo>
                      <a:lnTo>
                        <a:pt x="213" y="143"/>
                      </a:lnTo>
                      <a:lnTo>
                        <a:pt x="219" y="197"/>
                      </a:lnTo>
                      <a:lnTo>
                        <a:pt x="219" y="253"/>
                      </a:lnTo>
                      <a:lnTo>
                        <a:pt x="213" y="305"/>
                      </a:lnTo>
                      <a:lnTo>
                        <a:pt x="196" y="350"/>
                      </a:lnTo>
                      <a:lnTo>
                        <a:pt x="171" y="390"/>
                      </a:lnTo>
                      <a:lnTo>
                        <a:pt x="152" y="410"/>
                      </a:lnTo>
                      <a:lnTo>
                        <a:pt x="115" y="424"/>
                      </a:lnTo>
                      <a:lnTo>
                        <a:pt x="87" y="427"/>
                      </a:lnTo>
                      <a:lnTo>
                        <a:pt x="49" y="416"/>
                      </a:lnTo>
                      <a:lnTo>
                        <a:pt x="32" y="393"/>
                      </a:lnTo>
                      <a:lnTo>
                        <a:pt x="17" y="372"/>
                      </a:lnTo>
                      <a:lnTo>
                        <a:pt x="9" y="348"/>
                      </a:lnTo>
                      <a:lnTo>
                        <a:pt x="10" y="309"/>
                      </a:lnTo>
                      <a:lnTo>
                        <a:pt x="17" y="282"/>
                      </a:lnTo>
                      <a:lnTo>
                        <a:pt x="32" y="254"/>
                      </a:lnTo>
                      <a:lnTo>
                        <a:pt x="41" y="218"/>
                      </a:lnTo>
                      <a:lnTo>
                        <a:pt x="49" y="197"/>
                      </a:lnTo>
                      <a:lnTo>
                        <a:pt x="52" y="169"/>
                      </a:lnTo>
                      <a:lnTo>
                        <a:pt x="44" y="139"/>
                      </a:lnTo>
                      <a:lnTo>
                        <a:pt x="23" y="115"/>
                      </a:lnTo>
                      <a:lnTo>
                        <a:pt x="6" y="92"/>
                      </a:lnTo>
                      <a:lnTo>
                        <a:pt x="0" y="67"/>
                      </a:lnTo>
                      <a:lnTo>
                        <a:pt x="6" y="34"/>
                      </a:lnTo>
                      <a:close/>
                    </a:path>
                  </a:pathLst>
                </a:custGeom>
                <a:solidFill>
                  <a:srgbClr val="000000"/>
                </a:solidFill>
                <a:ln w="9525">
                  <a:noFill/>
                  <a:round/>
                  <a:headEnd/>
                  <a:tailEnd/>
                </a:ln>
              </p:spPr>
              <p:txBody>
                <a:bodyPr/>
                <a:lstStyle/>
                <a:p>
                  <a:pPr>
                    <a:defRPr/>
                  </a:pPr>
                  <a:endParaRPr lang="en-GB"/>
                </a:p>
              </p:txBody>
            </p:sp>
            <p:sp>
              <p:nvSpPr>
                <p:cNvPr id="203795" name="Freeform 3091"/>
                <p:cNvSpPr>
                  <a:spLocks/>
                </p:cNvSpPr>
                <p:nvPr/>
              </p:nvSpPr>
              <p:spPr bwMode="gray">
                <a:xfrm>
                  <a:off x="3528" y="2259"/>
                  <a:ext cx="584" cy="178"/>
                </a:xfrm>
                <a:custGeom>
                  <a:avLst/>
                  <a:gdLst/>
                  <a:ahLst/>
                  <a:cxnLst>
                    <a:cxn ang="0">
                      <a:pos x="407" y="101"/>
                    </a:cxn>
                    <a:cxn ang="0">
                      <a:pos x="481" y="86"/>
                    </a:cxn>
                    <a:cxn ang="0">
                      <a:pos x="532" y="83"/>
                    </a:cxn>
                    <a:cxn ang="0">
                      <a:pos x="539" y="101"/>
                    </a:cxn>
                    <a:cxn ang="0">
                      <a:pos x="539" y="152"/>
                    </a:cxn>
                    <a:cxn ang="0">
                      <a:pos x="502" y="162"/>
                    </a:cxn>
                    <a:cxn ang="0">
                      <a:pos x="403" y="160"/>
                    </a:cxn>
                    <a:cxn ang="0">
                      <a:pos x="299" y="147"/>
                    </a:cxn>
                    <a:cxn ang="0">
                      <a:pos x="208" y="134"/>
                    </a:cxn>
                    <a:cxn ang="0">
                      <a:pos x="110" y="143"/>
                    </a:cxn>
                    <a:cxn ang="0">
                      <a:pos x="57" y="169"/>
                    </a:cxn>
                    <a:cxn ang="0">
                      <a:pos x="21" y="178"/>
                    </a:cxn>
                    <a:cxn ang="0">
                      <a:pos x="1" y="175"/>
                    </a:cxn>
                    <a:cxn ang="0">
                      <a:pos x="0" y="131"/>
                    </a:cxn>
                    <a:cxn ang="0">
                      <a:pos x="21" y="74"/>
                    </a:cxn>
                    <a:cxn ang="0">
                      <a:pos x="18" y="35"/>
                    </a:cxn>
                    <a:cxn ang="0">
                      <a:pos x="1" y="16"/>
                    </a:cxn>
                    <a:cxn ang="0">
                      <a:pos x="1" y="4"/>
                    </a:cxn>
                    <a:cxn ang="0">
                      <a:pos x="25" y="0"/>
                    </a:cxn>
                    <a:cxn ang="0">
                      <a:pos x="57" y="26"/>
                    </a:cxn>
                    <a:cxn ang="0">
                      <a:pos x="59" y="60"/>
                    </a:cxn>
                    <a:cxn ang="0">
                      <a:pos x="44" y="108"/>
                    </a:cxn>
                    <a:cxn ang="0">
                      <a:pos x="40" y="139"/>
                    </a:cxn>
                    <a:cxn ang="0">
                      <a:pos x="99" y="117"/>
                    </a:cxn>
                    <a:cxn ang="0">
                      <a:pos x="163" y="92"/>
                    </a:cxn>
                    <a:cxn ang="0">
                      <a:pos x="233" y="90"/>
                    </a:cxn>
                    <a:cxn ang="0">
                      <a:pos x="282" y="99"/>
                    </a:cxn>
                    <a:cxn ang="0">
                      <a:pos x="335" y="99"/>
                    </a:cxn>
                    <a:cxn ang="0">
                      <a:pos x="407" y="101"/>
                    </a:cxn>
                  </a:cxnLst>
                  <a:rect l="0" t="0" r="r" b="b"/>
                  <a:pathLst>
                    <a:path w="539" h="178">
                      <a:moveTo>
                        <a:pt x="407" y="101"/>
                      </a:moveTo>
                      <a:lnTo>
                        <a:pt x="481" y="86"/>
                      </a:lnTo>
                      <a:lnTo>
                        <a:pt x="532" y="83"/>
                      </a:lnTo>
                      <a:lnTo>
                        <a:pt x="539" y="101"/>
                      </a:lnTo>
                      <a:lnTo>
                        <a:pt x="539" y="152"/>
                      </a:lnTo>
                      <a:lnTo>
                        <a:pt x="502" y="162"/>
                      </a:lnTo>
                      <a:lnTo>
                        <a:pt x="403" y="160"/>
                      </a:lnTo>
                      <a:lnTo>
                        <a:pt x="299" y="147"/>
                      </a:lnTo>
                      <a:lnTo>
                        <a:pt x="208" y="134"/>
                      </a:lnTo>
                      <a:lnTo>
                        <a:pt x="110" y="143"/>
                      </a:lnTo>
                      <a:lnTo>
                        <a:pt x="57" y="169"/>
                      </a:lnTo>
                      <a:lnTo>
                        <a:pt x="21" y="178"/>
                      </a:lnTo>
                      <a:lnTo>
                        <a:pt x="1" y="175"/>
                      </a:lnTo>
                      <a:lnTo>
                        <a:pt x="0" y="131"/>
                      </a:lnTo>
                      <a:lnTo>
                        <a:pt x="21" y="74"/>
                      </a:lnTo>
                      <a:lnTo>
                        <a:pt x="18" y="35"/>
                      </a:lnTo>
                      <a:lnTo>
                        <a:pt x="1" y="16"/>
                      </a:lnTo>
                      <a:lnTo>
                        <a:pt x="1" y="4"/>
                      </a:lnTo>
                      <a:lnTo>
                        <a:pt x="25" y="0"/>
                      </a:lnTo>
                      <a:lnTo>
                        <a:pt x="57" y="26"/>
                      </a:lnTo>
                      <a:lnTo>
                        <a:pt x="59" y="60"/>
                      </a:lnTo>
                      <a:lnTo>
                        <a:pt x="44" y="108"/>
                      </a:lnTo>
                      <a:lnTo>
                        <a:pt x="40" y="139"/>
                      </a:lnTo>
                      <a:lnTo>
                        <a:pt x="99" y="117"/>
                      </a:lnTo>
                      <a:lnTo>
                        <a:pt x="163" y="92"/>
                      </a:lnTo>
                      <a:lnTo>
                        <a:pt x="233" y="90"/>
                      </a:lnTo>
                      <a:lnTo>
                        <a:pt x="282" y="99"/>
                      </a:lnTo>
                      <a:lnTo>
                        <a:pt x="335" y="99"/>
                      </a:lnTo>
                      <a:lnTo>
                        <a:pt x="407" y="101"/>
                      </a:lnTo>
                      <a:close/>
                    </a:path>
                  </a:pathLst>
                </a:custGeom>
                <a:solidFill>
                  <a:srgbClr val="000000"/>
                </a:solidFill>
                <a:ln w="9525">
                  <a:noFill/>
                  <a:round/>
                  <a:headEnd/>
                  <a:tailEnd/>
                </a:ln>
              </p:spPr>
              <p:txBody>
                <a:bodyPr/>
                <a:lstStyle/>
                <a:p>
                  <a:pPr>
                    <a:defRPr/>
                  </a:pPr>
                  <a:endParaRPr lang="en-GB"/>
                </a:p>
              </p:txBody>
            </p:sp>
            <p:sp>
              <p:nvSpPr>
                <p:cNvPr id="203796" name="Freeform 3092"/>
                <p:cNvSpPr>
                  <a:spLocks/>
                </p:cNvSpPr>
                <p:nvPr/>
              </p:nvSpPr>
              <p:spPr bwMode="gray">
                <a:xfrm>
                  <a:off x="4155" y="2307"/>
                  <a:ext cx="625" cy="318"/>
                </a:xfrm>
                <a:custGeom>
                  <a:avLst/>
                  <a:gdLst/>
                  <a:ahLst/>
                  <a:cxnLst>
                    <a:cxn ang="0">
                      <a:pos x="13" y="47"/>
                    </a:cxn>
                    <a:cxn ang="0">
                      <a:pos x="41" y="44"/>
                    </a:cxn>
                    <a:cxn ang="0">
                      <a:pos x="75" y="62"/>
                    </a:cxn>
                    <a:cxn ang="0">
                      <a:pos x="100" y="95"/>
                    </a:cxn>
                    <a:cxn ang="0">
                      <a:pos x="134" y="150"/>
                    </a:cxn>
                    <a:cxn ang="0">
                      <a:pos x="161" y="198"/>
                    </a:cxn>
                    <a:cxn ang="0">
                      <a:pos x="187" y="244"/>
                    </a:cxn>
                    <a:cxn ang="0">
                      <a:pos x="202" y="252"/>
                    </a:cxn>
                    <a:cxn ang="0">
                      <a:pos x="232" y="244"/>
                    </a:cxn>
                    <a:cxn ang="0">
                      <a:pos x="289" y="206"/>
                    </a:cxn>
                    <a:cxn ang="0">
                      <a:pos x="356" y="160"/>
                    </a:cxn>
                    <a:cxn ang="0">
                      <a:pos x="399" y="120"/>
                    </a:cxn>
                    <a:cxn ang="0">
                      <a:pos x="420" y="96"/>
                    </a:cxn>
                    <a:cxn ang="0">
                      <a:pos x="420" y="87"/>
                    </a:cxn>
                    <a:cxn ang="0">
                      <a:pos x="420" y="74"/>
                    </a:cxn>
                    <a:cxn ang="0">
                      <a:pos x="423" y="66"/>
                    </a:cxn>
                    <a:cxn ang="0">
                      <a:pos x="419" y="39"/>
                    </a:cxn>
                    <a:cxn ang="0">
                      <a:pos x="407" y="19"/>
                    </a:cxn>
                    <a:cxn ang="0">
                      <a:pos x="412" y="0"/>
                    </a:cxn>
                    <a:cxn ang="0">
                      <a:pos x="441" y="0"/>
                    </a:cxn>
                    <a:cxn ang="0">
                      <a:pos x="457" y="30"/>
                    </a:cxn>
                    <a:cxn ang="0">
                      <a:pos x="450" y="77"/>
                    </a:cxn>
                    <a:cxn ang="0">
                      <a:pos x="461" y="77"/>
                    </a:cxn>
                    <a:cxn ang="0">
                      <a:pos x="495" y="74"/>
                    </a:cxn>
                    <a:cxn ang="0">
                      <a:pos x="530" y="56"/>
                    </a:cxn>
                    <a:cxn ang="0">
                      <a:pos x="559" y="53"/>
                    </a:cxn>
                    <a:cxn ang="0">
                      <a:pos x="567" y="70"/>
                    </a:cxn>
                    <a:cxn ang="0">
                      <a:pos x="577" y="105"/>
                    </a:cxn>
                    <a:cxn ang="0">
                      <a:pos x="529" y="159"/>
                    </a:cxn>
                    <a:cxn ang="0">
                      <a:pos x="503" y="185"/>
                    </a:cxn>
                    <a:cxn ang="0">
                      <a:pos x="478" y="188"/>
                    </a:cxn>
                    <a:cxn ang="0">
                      <a:pos x="448" y="160"/>
                    </a:cxn>
                    <a:cxn ang="0">
                      <a:pos x="412" y="159"/>
                    </a:cxn>
                    <a:cxn ang="0">
                      <a:pos x="380" y="185"/>
                    </a:cxn>
                    <a:cxn ang="0">
                      <a:pos x="327" y="232"/>
                    </a:cxn>
                    <a:cxn ang="0">
                      <a:pos x="272" y="286"/>
                    </a:cxn>
                    <a:cxn ang="0">
                      <a:pos x="225" y="309"/>
                    </a:cxn>
                    <a:cxn ang="0">
                      <a:pos x="190" y="318"/>
                    </a:cxn>
                    <a:cxn ang="0">
                      <a:pos x="170" y="308"/>
                    </a:cxn>
                    <a:cxn ang="0">
                      <a:pos x="153" y="278"/>
                    </a:cxn>
                    <a:cxn ang="0">
                      <a:pos x="122" y="228"/>
                    </a:cxn>
                    <a:cxn ang="0">
                      <a:pos x="81" y="169"/>
                    </a:cxn>
                    <a:cxn ang="0">
                      <a:pos x="42" y="138"/>
                    </a:cxn>
                    <a:cxn ang="0">
                      <a:pos x="8" y="107"/>
                    </a:cxn>
                    <a:cxn ang="0">
                      <a:pos x="0" y="77"/>
                    </a:cxn>
                    <a:cxn ang="0">
                      <a:pos x="13" y="47"/>
                    </a:cxn>
                  </a:cxnLst>
                  <a:rect l="0" t="0" r="r" b="b"/>
                  <a:pathLst>
                    <a:path w="577" h="318">
                      <a:moveTo>
                        <a:pt x="13" y="47"/>
                      </a:moveTo>
                      <a:lnTo>
                        <a:pt x="41" y="44"/>
                      </a:lnTo>
                      <a:lnTo>
                        <a:pt x="75" y="62"/>
                      </a:lnTo>
                      <a:lnTo>
                        <a:pt x="100" y="95"/>
                      </a:lnTo>
                      <a:lnTo>
                        <a:pt x="134" y="150"/>
                      </a:lnTo>
                      <a:lnTo>
                        <a:pt x="161" y="198"/>
                      </a:lnTo>
                      <a:lnTo>
                        <a:pt x="187" y="244"/>
                      </a:lnTo>
                      <a:lnTo>
                        <a:pt x="202" y="252"/>
                      </a:lnTo>
                      <a:lnTo>
                        <a:pt x="232" y="244"/>
                      </a:lnTo>
                      <a:lnTo>
                        <a:pt x="289" y="206"/>
                      </a:lnTo>
                      <a:lnTo>
                        <a:pt x="356" y="160"/>
                      </a:lnTo>
                      <a:lnTo>
                        <a:pt x="399" y="120"/>
                      </a:lnTo>
                      <a:lnTo>
                        <a:pt x="420" y="96"/>
                      </a:lnTo>
                      <a:lnTo>
                        <a:pt x="420" y="87"/>
                      </a:lnTo>
                      <a:lnTo>
                        <a:pt x="420" y="74"/>
                      </a:lnTo>
                      <a:lnTo>
                        <a:pt x="423" y="66"/>
                      </a:lnTo>
                      <a:lnTo>
                        <a:pt x="419" y="39"/>
                      </a:lnTo>
                      <a:lnTo>
                        <a:pt x="407" y="19"/>
                      </a:lnTo>
                      <a:lnTo>
                        <a:pt x="412" y="0"/>
                      </a:lnTo>
                      <a:lnTo>
                        <a:pt x="441" y="0"/>
                      </a:lnTo>
                      <a:lnTo>
                        <a:pt x="457" y="30"/>
                      </a:lnTo>
                      <a:lnTo>
                        <a:pt x="450" y="77"/>
                      </a:lnTo>
                      <a:lnTo>
                        <a:pt x="461" y="77"/>
                      </a:lnTo>
                      <a:lnTo>
                        <a:pt x="495" y="74"/>
                      </a:lnTo>
                      <a:lnTo>
                        <a:pt x="530" y="56"/>
                      </a:lnTo>
                      <a:lnTo>
                        <a:pt x="559" y="53"/>
                      </a:lnTo>
                      <a:lnTo>
                        <a:pt x="567" y="70"/>
                      </a:lnTo>
                      <a:lnTo>
                        <a:pt x="577" y="105"/>
                      </a:lnTo>
                      <a:lnTo>
                        <a:pt x="529" y="159"/>
                      </a:lnTo>
                      <a:lnTo>
                        <a:pt x="503" y="185"/>
                      </a:lnTo>
                      <a:lnTo>
                        <a:pt x="478" y="188"/>
                      </a:lnTo>
                      <a:lnTo>
                        <a:pt x="448" y="160"/>
                      </a:lnTo>
                      <a:lnTo>
                        <a:pt x="412" y="159"/>
                      </a:lnTo>
                      <a:lnTo>
                        <a:pt x="380" y="185"/>
                      </a:lnTo>
                      <a:lnTo>
                        <a:pt x="327" y="232"/>
                      </a:lnTo>
                      <a:lnTo>
                        <a:pt x="272" y="286"/>
                      </a:lnTo>
                      <a:lnTo>
                        <a:pt x="225" y="309"/>
                      </a:lnTo>
                      <a:lnTo>
                        <a:pt x="190" y="318"/>
                      </a:lnTo>
                      <a:lnTo>
                        <a:pt x="170" y="308"/>
                      </a:lnTo>
                      <a:lnTo>
                        <a:pt x="153" y="278"/>
                      </a:lnTo>
                      <a:lnTo>
                        <a:pt x="122" y="228"/>
                      </a:lnTo>
                      <a:lnTo>
                        <a:pt x="81" y="169"/>
                      </a:lnTo>
                      <a:lnTo>
                        <a:pt x="42" y="138"/>
                      </a:lnTo>
                      <a:lnTo>
                        <a:pt x="8" y="107"/>
                      </a:lnTo>
                      <a:lnTo>
                        <a:pt x="0" y="77"/>
                      </a:lnTo>
                      <a:lnTo>
                        <a:pt x="13" y="47"/>
                      </a:lnTo>
                      <a:close/>
                    </a:path>
                  </a:pathLst>
                </a:custGeom>
                <a:solidFill>
                  <a:srgbClr val="000000"/>
                </a:solidFill>
                <a:ln w="9525">
                  <a:noFill/>
                  <a:round/>
                  <a:headEnd/>
                  <a:tailEnd/>
                </a:ln>
              </p:spPr>
              <p:txBody>
                <a:bodyPr/>
                <a:lstStyle/>
                <a:p>
                  <a:pPr>
                    <a:defRPr/>
                  </a:pPr>
                  <a:endParaRPr lang="en-GB"/>
                </a:p>
              </p:txBody>
            </p:sp>
            <p:sp>
              <p:nvSpPr>
                <p:cNvPr id="203797" name="Freeform 3093"/>
                <p:cNvSpPr>
                  <a:spLocks/>
                </p:cNvSpPr>
                <p:nvPr/>
              </p:nvSpPr>
              <p:spPr bwMode="gray">
                <a:xfrm>
                  <a:off x="3868" y="2657"/>
                  <a:ext cx="262" cy="507"/>
                </a:xfrm>
                <a:custGeom>
                  <a:avLst/>
                  <a:gdLst/>
                  <a:ahLst/>
                  <a:cxnLst>
                    <a:cxn ang="0">
                      <a:pos x="153" y="59"/>
                    </a:cxn>
                    <a:cxn ang="0">
                      <a:pos x="187" y="8"/>
                    </a:cxn>
                    <a:cxn ang="0">
                      <a:pos x="222" y="0"/>
                    </a:cxn>
                    <a:cxn ang="0">
                      <a:pos x="230" y="25"/>
                    </a:cxn>
                    <a:cxn ang="0">
                      <a:pos x="242" y="72"/>
                    </a:cxn>
                    <a:cxn ang="0">
                      <a:pos x="225" y="93"/>
                    </a:cxn>
                    <a:cxn ang="0">
                      <a:pos x="179" y="133"/>
                    </a:cxn>
                    <a:cxn ang="0">
                      <a:pos x="153" y="188"/>
                    </a:cxn>
                    <a:cxn ang="0">
                      <a:pos x="134" y="231"/>
                    </a:cxn>
                    <a:cxn ang="0">
                      <a:pos x="134" y="256"/>
                    </a:cxn>
                    <a:cxn ang="0">
                      <a:pos x="138" y="323"/>
                    </a:cxn>
                    <a:cxn ang="0">
                      <a:pos x="151" y="382"/>
                    </a:cxn>
                    <a:cxn ang="0">
                      <a:pos x="169" y="414"/>
                    </a:cxn>
                    <a:cxn ang="0">
                      <a:pos x="174" y="433"/>
                    </a:cxn>
                    <a:cxn ang="0">
                      <a:pos x="170" y="452"/>
                    </a:cxn>
                    <a:cxn ang="0">
                      <a:pos x="148" y="456"/>
                    </a:cxn>
                    <a:cxn ang="0">
                      <a:pos x="104" y="463"/>
                    </a:cxn>
                    <a:cxn ang="0">
                      <a:pos x="61" y="493"/>
                    </a:cxn>
                    <a:cxn ang="0">
                      <a:pos x="40" y="507"/>
                    </a:cxn>
                    <a:cxn ang="0">
                      <a:pos x="17" y="497"/>
                    </a:cxn>
                    <a:cxn ang="0">
                      <a:pos x="0" y="459"/>
                    </a:cxn>
                    <a:cxn ang="0">
                      <a:pos x="6" y="439"/>
                    </a:cxn>
                    <a:cxn ang="0">
                      <a:pos x="35" y="435"/>
                    </a:cxn>
                    <a:cxn ang="0">
                      <a:pos x="86" y="418"/>
                    </a:cxn>
                    <a:cxn ang="0">
                      <a:pos x="118" y="414"/>
                    </a:cxn>
                    <a:cxn ang="0">
                      <a:pos x="122" y="395"/>
                    </a:cxn>
                    <a:cxn ang="0">
                      <a:pos x="114" y="375"/>
                    </a:cxn>
                    <a:cxn ang="0">
                      <a:pos x="95" y="323"/>
                    </a:cxn>
                    <a:cxn ang="0">
                      <a:pos x="86" y="261"/>
                    </a:cxn>
                    <a:cxn ang="0">
                      <a:pos x="86" y="212"/>
                    </a:cxn>
                    <a:cxn ang="0">
                      <a:pos x="104" y="163"/>
                    </a:cxn>
                    <a:cxn ang="0">
                      <a:pos x="125" y="112"/>
                    </a:cxn>
                    <a:cxn ang="0">
                      <a:pos x="140" y="81"/>
                    </a:cxn>
                    <a:cxn ang="0">
                      <a:pos x="153" y="59"/>
                    </a:cxn>
                  </a:cxnLst>
                  <a:rect l="0" t="0" r="r" b="b"/>
                  <a:pathLst>
                    <a:path w="242" h="507">
                      <a:moveTo>
                        <a:pt x="153" y="59"/>
                      </a:moveTo>
                      <a:lnTo>
                        <a:pt x="187" y="8"/>
                      </a:lnTo>
                      <a:lnTo>
                        <a:pt x="222" y="0"/>
                      </a:lnTo>
                      <a:lnTo>
                        <a:pt x="230" y="25"/>
                      </a:lnTo>
                      <a:lnTo>
                        <a:pt x="242" y="72"/>
                      </a:lnTo>
                      <a:lnTo>
                        <a:pt x="225" y="93"/>
                      </a:lnTo>
                      <a:lnTo>
                        <a:pt x="179" y="133"/>
                      </a:lnTo>
                      <a:lnTo>
                        <a:pt x="153" y="188"/>
                      </a:lnTo>
                      <a:lnTo>
                        <a:pt x="134" y="231"/>
                      </a:lnTo>
                      <a:lnTo>
                        <a:pt x="134" y="256"/>
                      </a:lnTo>
                      <a:lnTo>
                        <a:pt x="138" y="323"/>
                      </a:lnTo>
                      <a:lnTo>
                        <a:pt x="151" y="382"/>
                      </a:lnTo>
                      <a:lnTo>
                        <a:pt x="169" y="414"/>
                      </a:lnTo>
                      <a:lnTo>
                        <a:pt x="174" y="433"/>
                      </a:lnTo>
                      <a:lnTo>
                        <a:pt x="170" y="452"/>
                      </a:lnTo>
                      <a:lnTo>
                        <a:pt x="148" y="456"/>
                      </a:lnTo>
                      <a:lnTo>
                        <a:pt x="104" y="463"/>
                      </a:lnTo>
                      <a:lnTo>
                        <a:pt x="61" y="493"/>
                      </a:lnTo>
                      <a:lnTo>
                        <a:pt x="40" y="507"/>
                      </a:lnTo>
                      <a:lnTo>
                        <a:pt x="17" y="497"/>
                      </a:lnTo>
                      <a:lnTo>
                        <a:pt x="0" y="459"/>
                      </a:lnTo>
                      <a:lnTo>
                        <a:pt x="6" y="439"/>
                      </a:lnTo>
                      <a:lnTo>
                        <a:pt x="35" y="435"/>
                      </a:lnTo>
                      <a:lnTo>
                        <a:pt x="86" y="418"/>
                      </a:lnTo>
                      <a:lnTo>
                        <a:pt x="118" y="414"/>
                      </a:lnTo>
                      <a:lnTo>
                        <a:pt x="122" y="395"/>
                      </a:lnTo>
                      <a:lnTo>
                        <a:pt x="114" y="375"/>
                      </a:lnTo>
                      <a:lnTo>
                        <a:pt x="95" y="323"/>
                      </a:lnTo>
                      <a:lnTo>
                        <a:pt x="86" y="261"/>
                      </a:lnTo>
                      <a:lnTo>
                        <a:pt x="86" y="212"/>
                      </a:lnTo>
                      <a:lnTo>
                        <a:pt x="104" y="163"/>
                      </a:lnTo>
                      <a:lnTo>
                        <a:pt x="125" y="112"/>
                      </a:lnTo>
                      <a:lnTo>
                        <a:pt x="140" y="81"/>
                      </a:lnTo>
                      <a:lnTo>
                        <a:pt x="153" y="59"/>
                      </a:lnTo>
                      <a:close/>
                    </a:path>
                  </a:pathLst>
                </a:custGeom>
                <a:solidFill>
                  <a:srgbClr val="000000"/>
                </a:solidFill>
                <a:ln w="9525">
                  <a:noFill/>
                  <a:round/>
                  <a:headEnd/>
                  <a:tailEnd/>
                </a:ln>
              </p:spPr>
              <p:txBody>
                <a:bodyPr/>
                <a:lstStyle/>
                <a:p>
                  <a:pPr>
                    <a:defRPr/>
                  </a:pPr>
                  <a:endParaRPr lang="en-GB"/>
                </a:p>
              </p:txBody>
            </p:sp>
            <p:sp>
              <p:nvSpPr>
                <p:cNvPr id="203798" name="Freeform 3094"/>
                <p:cNvSpPr>
                  <a:spLocks/>
                </p:cNvSpPr>
                <p:nvPr/>
              </p:nvSpPr>
              <p:spPr bwMode="gray">
                <a:xfrm>
                  <a:off x="4132" y="2682"/>
                  <a:ext cx="249" cy="453"/>
                </a:xfrm>
                <a:custGeom>
                  <a:avLst/>
                  <a:gdLst/>
                  <a:ahLst/>
                  <a:cxnLst>
                    <a:cxn ang="0">
                      <a:pos x="13" y="17"/>
                    </a:cxn>
                    <a:cxn ang="0">
                      <a:pos x="35" y="0"/>
                    </a:cxn>
                    <a:cxn ang="0">
                      <a:pos x="56" y="4"/>
                    </a:cxn>
                    <a:cxn ang="0">
                      <a:pos x="77" y="18"/>
                    </a:cxn>
                    <a:cxn ang="0">
                      <a:pos x="95" y="61"/>
                    </a:cxn>
                    <a:cxn ang="0">
                      <a:pos x="120" y="133"/>
                    </a:cxn>
                    <a:cxn ang="0">
                      <a:pos x="133" y="197"/>
                    </a:cxn>
                    <a:cxn ang="0">
                      <a:pos x="135" y="240"/>
                    </a:cxn>
                    <a:cxn ang="0">
                      <a:pos x="129" y="261"/>
                    </a:cxn>
                    <a:cxn ang="0">
                      <a:pos x="117" y="294"/>
                    </a:cxn>
                    <a:cxn ang="0">
                      <a:pos x="98" y="332"/>
                    </a:cxn>
                    <a:cxn ang="0">
                      <a:pos x="82" y="371"/>
                    </a:cxn>
                    <a:cxn ang="0">
                      <a:pos x="78" y="402"/>
                    </a:cxn>
                    <a:cxn ang="0">
                      <a:pos x="90" y="413"/>
                    </a:cxn>
                    <a:cxn ang="0">
                      <a:pos x="129" y="406"/>
                    </a:cxn>
                    <a:cxn ang="0">
                      <a:pos x="187" y="402"/>
                    </a:cxn>
                    <a:cxn ang="0">
                      <a:pos x="216" y="406"/>
                    </a:cxn>
                    <a:cxn ang="0">
                      <a:pos x="230" y="419"/>
                    </a:cxn>
                    <a:cxn ang="0">
                      <a:pos x="230" y="432"/>
                    </a:cxn>
                    <a:cxn ang="0">
                      <a:pos x="208" y="447"/>
                    </a:cxn>
                    <a:cxn ang="0">
                      <a:pos x="185" y="453"/>
                    </a:cxn>
                    <a:cxn ang="0">
                      <a:pos x="126" y="440"/>
                    </a:cxn>
                    <a:cxn ang="0">
                      <a:pos x="100" y="440"/>
                    </a:cxn>
                    <a:cxn ang="0">
                      <a:pos x="74" y="449"/>
                    </a:cxn>
                    <a:cxn ang="0">
                      <a:pos x="55" y="449"/>
                    </a:cxn>
                    <a:cxn ang="0">
                      <a:pos x="26" y="436"/>
                    </a:cxn>
                    <a:cxn ang="0">
                      <a:pos x="29" y="415"/>
                    </a:cxn>
                    <a:cxn ang="0">
                      <a:pos x="35" y="400"/>
                    </a:cxn>
                    <a:cxn ang="0">
                      <a:pos x="46" y="376"/>
                    </a:cxn>
                    <a:cxn ang="0">
                      <a:pos x="52" y="354"/>
                    </a:cxn>
                    <a:cxn ang="0">
                      <a:pos x="59" y="311"/>
                    </a:cxn>
                    <a:cxn ang="0">
                      <a:pos x="69" y="264"/>
                    </a:cxn>
                    <a:cxn ang="0">
                      <a:pos x="90" y="227"/>
                    </a:cxn>
                    <a:cxn ang="0">
                      <a:pos x="78" y="197"/>
                    </a:cxn>
                    <a:cxn ang="0">
                      <a:pos x="46" y="129"/>
                    </a:cxn>
                    <a:cxn ang="0">
                      <a:pos x="9" y="70"/>
                    </a:cxn>
                    <a:cxn ang="0">
                      <a:pos x="0" y="40"/>
                    </a:cxn>
                    <a:cxn ang="0">
                      <a:pos x="13" y="17"/>
                    </a:cxn>
                  </a:cxnLst>
                  <a:rect l="0" t="0" r="r" b="b"/>
                  <a:pathLst>
                    <a:path w="230" h="453">
                      <a:moveTo>
                        <a:pt x="13" y="17"/>
                      </a:moveTo>
                      <a:lnTo>
                        <a:pt x="35" y="0"/>
                      </a:lnTo>
                      <a:lnTo>
                        <a:pt x="56" y="4"/>
                      </a:lnTo>
                      <a:lnTo>
                        <a:pt x="77" y="18"/>
                      </a:lnTo>
                      <a:lnTo>
                        <a:pt x="95" y="61"/>
                      </a:lnTo>
                      <a:lnTo>
                        <a:pt x="120" y="133"/>
                      </a:lnTo>
                      <a:lnTo>
                        <a:pt x="133" y="197"/>
                      </a:lnTo>
                      <a:lnTo>
                        <a:pt x="135" y="240"/>
                      </a:lnTo>
                      <a:lnTo>
                        <a:pt x="129" y="261"/>
                      </a:lnTo>
                      <a:lnTo>
                        <a:pt x="117" y="294"/>
                      </a:lnTo>
                      <a:lnTo>
                        <a:pt x="98" y="332"/>
                      </a:lnTo>
                      <a:lnTo>
                        <a:pt x="82" y="371"/>
                      </a:lnTo>
                      <a:lnTo>
                        <a:pt x="78" y="402"/>
                      </a:lnTo>
                      <a:lnTo>
                        <a:pt x="90" y="413"/>
                      </a:lnTo>
                      <a:lnTo>
                        <a:pt x="129" y="406"/>
                      </a:lnTo>
                      <a:lnTo>
                        <a:pt x="187" y="402"/>
                      </a:lnTo>
                      <a:lnTo>
                        <a:pt x="216" y="406"/>
                      </a:lnTo>
                      <a:lnTo>
                        <a:pt x="230" y="419"/>
                      </a:lnTo>
                      <a:lnTo>
                        <a:pt x="230" y="432"/>
                      </a:lnTo>
                      <a:lnTo>
                        <a:pt x="208" y="447"/>
                      </a:lnTo>
                      <a:lnTo>
                        <a:pt x="185" y="453"/>
                      </a:lnTo>
                      <a:lnTo>
                        <a:pt x="126" y="440"/>
                      </a:lnTo>
                      <a:lnTo>
                        <a:pt x="100" y="440"/>
                      </a:lnTo>
                      <a:lnTo>
                        <a:pt x="74" y="449"/>
                      </a:lnTo>
                      <a:lnTo>
                        <a:pt x="55" y="449"/>
                      </a:lnTo>
                      <a:lnTo>
                        <a:pt x="26" y="436"/>
                      </a:lnTo>
                      <a:lnTo>
                        <a:pt x="29" y="415"/>
                      </a:lnTo>
                      <a:lnTo>
                        <a:pt x="35" y="400"/>
                      </a:lnTo>
                      <a:lnTo>
                        <a:pt x="46" y="376"/>
                      </a:lnTo>
                      <a:lnTo>
                        <a:pt x="52" y="354"/>
                      </a:lnTo>
                      <a:lnTo>
                        <a:pt x="59" y="311"/>
                      </a:lnTo>
                      <a:lnTo>
                        <a:pt x="69" y="264"/>
                      </a:lnTo>
                      <a:lnTo>
                        <a:pt x="90" y="227"/>
                      </a:lnTo>
                      <a:lnTo>
                        <a:pt x="78" y="197"/>
                      </a:lnTo>
                      <a:lnTo>
                        <a:pt x="46" y="129"/>
                      </a:lnTo>
                      <a:lnTo>
                        <a:pt x="9" y="70"/>
                      </a:lnTo>
                      <a:lnTo>
                        <a:pt x="0" y="40"/>
                      </a:lnTo>
                      <a:lnTo>
                        <a:pt x="13" y="17"/>
                      </a:lnTo>
                      <a:close/>
                    </a:path>
                  </a:pathLst>
                </a:custGeom>
                <a:solidFill>
                  <a:srgbClr val="000000"/>
                </a:solidFill>
                <a:ln w="9525">
                  <a:noFill/>
                  <a:round/>
                  <a:headEnd/>
                  <a:tailEnd/>
                </a:ln>
              </p:spPr>
              <p:txBody>
                <a:bodyPr/>
                <a:lstStyle/>
                <a:p>
                  <a:pPr>
                    <a:defRPr/>
                  </a:pPr>
                  <a:endParaRPr lang="en-GB"/>
                </a:p>
              </p:txBody>
            </p:sp>
          </p:grpSp>
        </p:grpSp>
      </p:grpSp>
      <p:sp>
        <p:nvSpPr>
          <p:cNvPr id="67589" name="Rectangle 3095"/>
          <p:cNvSpPr>
            <a:spLocks noChangeArrowheads="1"/>
          </p:cNvSpPr>
          <p:nvPr/>
        </p:nvSpPr>
        <p:spPr bwMode="auto">
          <a:xfrm>
            <a:off x="190500" y="1114425"/>
            <a:ext cx="8763000" cy="838200"/>
          </a:xfrm>
          <a:prstGeom prst="rect">
            <a:avLst/>
          </a:prstGeom>
          <a:noFill/>
          <a:ln w="9525">
            <a:noFill/>
            <a:miter lim="800000"/>
            <a:headEnd/>
            <a:tailEnd/>
          </a:ln>
        </p:spPr>
        <p:txBody>
          <a:bodyPr/>
          <a:lstStyle/>
          <a:p>
            <a:pPr>
              <a:spcBef>
                <a:spcPct val="0"/>
              </a:spcBef>
            </a:pPr>
            <a:r>
              <a:rPr lang="en-US" sz="4000" b="1">
                <a:solidFill>
                  <a:srgbClr val="A00000"/>
                </a:solidFill>
                <a:effectLst/>
                <a:latin typeface="Arial" pitchFamily="34" charset="0"/>
              </a:rPr>
              <a:t>Criterion 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1644</Words>
  <Application>Microsoft Office PowerPoint</Application>
  <PresentationFormat>On-screen Show (4:3)</PresentationFormat>
  <Paragraphs>164</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Biodiversity and Conservation  (Bot-21205)</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Biodiversity and Conservation  (Bot-21205)</dc:title>
  <dc:creator>A.g Laptop</dc:creator>
  <cp:lastModifiedBy>win 7</cp:lastModifiedBy>
  <cp:revision>4</cp:revision>
  <dcterms:created xsi:type="dcterms:W3CDTF">2006-08-16T00:00:00Z</dcterms:created>
  <dcterms:modified xsi:type="dcterms:W3CDTF">2020-04-05T06:54:45Z</dcterms:modified>
</cp:coreProperties>
</file>